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3" r:id="rId6"/>
    <p:sldId id="259" r:id="rId7"/>
    <p:sldId id="298" r:id="rId8"/>
    <p:sldId id="265" r:id="rId9"/>
    <p:sldId id="260" r:id="rId10"/>
    <p:sldId id="322" r:id="rId11"/>
    <p:sldId id="320" r:id="rId12"/>
    <p:sldId id="345" r:id="rId13"/>
    <p:sldId id="346" r:id="rId14"/>
    <p:sldId id="350" r:id="rId15"/>
    <p:sldId id="261" r:id="rId16"/>
    <p:sldId id="351" r:id="rId17"/>
    <p:sldId id="262" r:id="rId18"/>
    <p:sldId id="271" r:id="rId19"/>
    <p:sldId id="280" r:id="rId20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9900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45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56D97-31FD-4E8B-9E73-199CABCF55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C7DC3-1FBF-4AC9-8382-9A5A5564AF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56D97-31FD-4E8B-9E73-199CABCF55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C7DC3-1FBF-4AC9-8382-9A5A5564AF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56D97-31FD-4E8B-9E73-199CABCF55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C7DC3-1FBF-4AC9-8382-9A5A5564AF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56D97-31FD-4E8B-9E73-199CABCF55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C7DC3-1FBF-4AC9-8382-9A5A5564AF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fade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56D97-31FD-4E8B-9E73-199CABCF55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C7DC3-1FBF-4AC9-8382-9A5A5564AF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fade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56D97-31FD-4E8B-9E73-199CABCF55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C7DC3-1FBF-4AC9-8382-9A5A5564AF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fade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56D97-31FD-4E8B-9E73-199CABCF55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C7DC3-1FBF-4AC9-8382-9A5A5564AF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fade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56D97-31FD-4E8B-9E73-199CABCF55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C7DC3-1FBF-4AC9-8382-9A5A5564AF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fade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56D97-31FD-4E8B-9E73-199CABCF55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C7DC3-1FBF-4AC9-8382-9A5A5564AF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56D97-31FD-4E8B-9E73-199CABCF55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C7DC3-1FBF-4AC9-8382-9A5A5564AF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456D97-31FD-4E8B-9E73-199CABCF55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C7DC3-1FBF-4AC9-8382-9A5A5564AF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456D97-31FD-4E8B-9E73-199CABCF55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BC7DC3-1FBF-4AC9-8382-9A5A5564AF0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4000">
        <p:fade/>
      </p:transition>
    </mc:Choice>
    <mc:Fallback>
      <p:transition spd="slow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" y="744"/>
            <a:ext cx="9143999" cy="5142013"/>
          </a:xfrm>
          <a:prstGeom prst="rect">
            <a:avLst/>
          </a:prstGeom>
        </p:spPr>
      </p:pic>
      <p:sp>
        <p:nvSpPr>
          <p:cNvPr id="6" name="TextBox 12"/>
          <p:cNvSpPr txBox="1"/>
          <p:nvPr/>
        </p:nvSpPr>
        <p:spPr>
          <a:xfrm>
            <a:off x="1765150" y="1827923"/>
            <a:ext cx="5613700" cy="574675"/>
          </a:xfrm>
          <a:prstGeom prst="rect">
            <a:avLst/>
          </a:prstGeom>
          <a:noFill/>
        </p:spPr>
        <p:txBody>
          <a:bodyPr wrap="square" lIns="68568" tIns="34284" rIns="68568" bIns="34284" rtlCol="0" anchor="ctr">
            <a:spAutoFit/>
          </a:bodyPr>
          <a:lstStyle>
            <a:defPPr>
              <a:defRPr lang="zh-CN"/>
            </a:defPPr>
            <a:lvl1pPr algn="ctr">
              <a:defRPr sz="6000" b="1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3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支付宝小程序</a:t>
            </a:r>
            <a:endParaRPr lang="zh-CN" altLang="en-US" sz="3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17"/>
          <p:cNvSpPr txBox="1"/>
          <p:nvPr/>
        </p:nvSpPr>
        <p:spPr>
          <a:xfrm>
            <a:off x="2520841" y="2403287"/>
            <a:ext cx="4036380" cy="4383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68544" tIns="34272" rIns="68544" bIns="34272" numCol="1" anchor="ctr" anchorCtr="0" compatLnSpc="1"/>
          <a:lstStyle>
            <a:defPPr>
              <a:defRPr lang="zh-CN"/>
            </a:defPPr>
            <a:lvl1pPr indent="0" fontAlgn="base">
              <a:spcBef>
                <a:spcPct val="20000"/>
              </a:spcBef>
              <a:spcAft>
                <a:spcPct val="0"/>
              </a:spcAft>
              <a:buFontTx/>
              <a:buNone/>
              <a:defRPr sz="32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accent2"/>
                </a:solidFill>
                <a:ea typeface="仿宋_GB2312" pitchFamily="49" charset="-122"/>
              </a:defRPr>
            </a:lvl2pPr>
            <a:lvl3pPr marL="1143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ea typeface="宋体" panose="02010600030101010101" pitchFamily="2" charset="-122"/>
              </a:defRPr>
            </a:lvl3pPr>
            <a:lvl4pPr marL="1600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ea typeface="宋体" panose="02010600030101010101" pitchFamily="2" charset="-122"/>
              </a:defRPr>
            </a:lvl4pPr>
            <a:lvl5pPr marL="20574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ea typeface="宋体" panose="02010600030101010101" pitchFamily="2" charset="-122"/>
              </a:defRPr>
            </a:lvl9pPr>
          </a:lstStyle>
          <a:p>
            <a:pPr algn="ctr"/>
            <a:r>
              <a:rPr lang="en-US" altLang="zh-CN" sz="135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By </a:t>
            </a:r>
            <a:r>
              <a:rPr lang="zh-CN" altLang="en-US" sz="135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季京生</a:t>
            </a:r>
            <a:endParaRPr lang="zh-CN" altLang="en-US" sz="1350" b="1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" name="Dirk Reichardt - Weeke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925618" y="1418727"/>
            <a:ext cx="609600" cy="609600"/>
          </a:xfrm>
          <a:prstGeom prst="rect">
            <a:avLst/>
          </a:prstGeom>
        </p:spPr>
      </p:pic>
      <p:pic>
        <p:nvPicPr>
          <p:cNvPr id="10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26" y="103641"/>
            <a:ext cx="13716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1171393" y="519997"/>
            <a:ext cx="7972607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682"/>
          <p:cNvSpPr txBox="1"/>
          <p:nvPr/>
        </p:nvSpPr>
        <p:spPr>
          <a:xfrm>
            <a:off x="1597205" y="2336232"/>
            <a:ext cx="93487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18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个版本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TextBox 682"/>
          <p:cNvSpPr txBox="1"/>
          <p:nvPr/>
        </p:nvSpPr>
        <p:spPr>
          <a:xfrm>
            <a:off x="3169388" y="3066720"/>
            <a:ext cx="93487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40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dirty="0" smtClean="0">
                <a:solidFill>
                  <a:schemeClr val="bg1"/>
                </a:solidFill>
              </a:rPr>
              <a:t>14</a:t>
            </a:r>
            <a:r>
              <a:rPr lang="zh-CN" altLang="en-US" sz="1400" dirty="0" smtClean="0">
                <a:solidFill>
                  <a:schemeClr val="bg1"/>
                </a:solidFill>
              </a:rPr>
              <a:t>个版本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TextBox 682"/>
          <p:cNvSpPr txBox="1"/>
          <p:nvPr/>
        </p:nvSpPr>
        <p:spPr>
          <a:xfrm>
            <a:off x="4833941" y="3640046"/>
            <a:ext cx="82907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40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dirty="0">
                <a:solidFill>
                  <a:schemeClr val="bg1"/>
                </a:solidFill>
              </a:rPr>
              <a:t>8</a:t>
            </a:r>
            <a:r>
              <a:rPr lang="zh-CN" altLang="en-US" sz="1400" dirty="0" smtClean="0">
                <a:solidFill>
                  <a:schemeClr val="bg1"/>
                </a:solidFill>
              </a:rPr>
              <a:t>个版本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5" name="TextBox 682"/>
          <p:cNvSpPr txBox="1"/>
          <p:nvPr/>
        </p:nvSpPr>
        <p:spPr>
          <a:xfrm>
            <a:off x="6419930" y="1624767"/>
            <a:ext cx="111440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40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 smtClean="0">
                <a:solidFill>
                  <a:schemeClr val="bg1"/>
                </a:solidFill>
              </a:rPr>
              <a:t>共</a:t>
            </a:r>
            <a:r>
              <a:rPr lang="en-US" altLang="zh-CN" sz="1400" dirty="0">
                <a:solidFill>
                  <a:schemeClr val="bg1"/>
                </a:solidFill>
              </a:rPr>
              <a:t>2</a:t>
            </a:r>
            <a:r>
              <a:rPr lang="en-US" altLang="zh-CN" sz="1400" dirty="0" smtClean="0">
                <a:solidFill>
                  <a:schemeClr val="bg1"/>
                </a:solidFill>
              </a:rPr>
              <a:t>6</a:t>
            </a:r>
            <a:r>
              <a:rPr lang="zh-CN" altLang="en-US" sz="1400" dirty="0" smtClean="0">
                <a:solidFill>
                  <a:schemeClr val="bg1"/>
                </a:solidFill>
              </a:rPr>
              <a:t>个版本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1" name="文本框 2"/>
          <p:cNvSpPr txBox="1"/>
          <p:nvPr/>
        </p:nvSpPr>
        <p:spPr>
          <a:xfrm>
            <a:off x="1127760" y="105410"/>
            <a:ext cx="377253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三、基本语法、</a:t>
            </a:r>
            <a:r>
              <a:rPr lang="en-US" altLang="zh-CN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组件和</a:t>
            </a:r>
            <a:r>
              <a:rPr lang="en-US" altLang="zh-CN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endParaRPr lang="en-US" altLang="zh-CN" sz="21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79" y="105526"/>
            <a:ext cx="438224" cy="43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306705" y="690880"/>
            <a:ext cx="86906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</a:t>
            </a:r>
            <a:r>
              <a:rPr lang="zh-CN" altLang="en-US"/>
              <a:t>、SJS 介绍</a:t>
            </a:r>
            <a:endParaRPr lang="zh-CN" altLang="en-US"/>
          </a:p>
          <a:p>
            <a:r>
              <a:rPr lang="en-US" altLang="zh-CN"/>
              <a:t>         SJS（safe/subset javascript）是小程序一套自定义脚本语言，可以在 AXML 中使用其构建页面结构。</a:t>
            </a:r>
            <a:endParaRPr lang="en-US" altLang="zh-CN"/>
          </a:p>
          <a:p>
            <a:r>
              <a:rPr lang="en-US" altLang="zh-CN"/>
              <a:t>sjs 是 JavaScript 语言的子集，与 JavaScript 是不同的语言，其语法并不与 JavaScript 一致，请勿将其等同于 JavaScript。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70" y="1544320"/>
            <a:ext cx="1847215" cy="33521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104005" y="1758315"/>
            <a:ext cx="3717290" cy="2792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注意：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  </a:t>
            </a:r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zh-CN" altLang="en-US"/>
              <a:t>sjs 只能定义在 .sjs 文件中。然后在 axml 中使用 &lt;import-sjs&gt; 标签引入。</a:t>
            </a:r>
            <a:endParaRPr lang="zh-CN" altLang="en-US"/>
          </a:p>
          <a:p>
            <a:r>
              <a:rPr lang="zh-CN" altLang="en-US"/>
              <a:t>      </a:t>
            </a:r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/>
              <a:t>sjs 可以调用其他 sjs 文件中定义的函数。</a:t>
            </a:r>
            <a:endParaRPr lang="zh-CN" altLang="en-US"/>
          </a:p>
          <a:p>
            <a:r>
              <a:rPr lang="zh-CN" altLang="en-US"/>
              <a:t>sjs 是 JavaScript 语言的子集，请勿将其等同于 JavaScript。</a:t>
            </a:r>
            <a:endParaRPr lang="zh-CN" altLang="en-US"/>
          </a:p>
          <a:p>
            <a:r>
              <a:rPr lang="zh-CN" altLang="en-US"/>
              <a:t>      </a:t>
            </a:r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zh-CN" altLang="en-US"/>
              <a:t>sjs 的运行环境和其他 JavaScript 代码是隔离的， sjs 中不能调用其他 JavaScript 文件中定义的函数，也不能调用小程序提供的 API。</a:t>
            </a:r>
            <a:endParaRPr lang="zh-CN" altLang="en-US"/>
          </a:p>
          <a:p>
            <a:r>
              <a:rPr lang="zh-CN" altLang="en-US"/>
              <a:t>      </a:t>
            </a:r>
            <a:r>
              <a:rPr lang="en-US" altLang="zh-CN"/>
              <a:t>4</a:t>
            </a:r>
            <a:r>
              <a:rPr lang="zh-CN" altLang="en-US"/>
              <a:t>、</a:t>
            </a:r>
            <a:r>
              <a:rPr lang="zh-CN" altLang="en-US"/>
              <a:t>sjs 函数不能作为组件事件回调。</a:t>
            </a:r>
            <a:endParaRPr lang="zh-CN" altLang="en-US"/>
          </a:p>
          <a:p>
            <a:r>
              <a:rPr lang="zh-CN" altLang="en-US"/>
              <a:t>      </a:t>
            </a:r>
            <a:r>
              <a:rPr lang="en-US" altLang="zh-CN"/>
              <a:t>5</a:t>
            </a:r>
            <a:r>
              <a:rPr lang="zh-CN" altLang="en-US"/>
              <a:t>、</a:t>
            </a:r>
            <a:r>
              <a:rPr lang="zh-CN" altLang="en-US"/>
              <a:t>sjs 不依赖于基础库版本，可以在所有版本小程序中运行。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1171393" y="519997"/>
            <a:ext cx="7972607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682"/>
          <p:cNvSpPr txBox="1"/>
          <p:nvPr/>
        </p:nvSpPr>
        <p:spPr>
          <a:xfrm>
            <a:off x="1597205" y="2336232"/>
            <a:ext cx="93487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18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个版本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TextBox 682"/>
          <p:cNvSpPr txBox="1"/>
          <p:nvPr/>
        </p:nvSpPr>
        <p:spPr>
          <a:xfrm>
            <a:off x="3169388" y="3066720"/>
            <a:ext cx="93487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40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dirty="0" smtClean="0">
                <a:solidFill>
                  <a:schemeClr val="bg1"/>
                </a:solidFill>
              </a:rPr>
              <a:t>14</a:t>
            </a:r>
            <a:r>
              <a:rPr lang="zh-CN" altLang="en-US" sz="1400" dirty="0" smtClean="0">
                <a:solidFill>
                  <a:schemeClr val="bg1"/>
                </a:solidFill>
              </a:rPr>
              <a:t>个版本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TextBox 682"/>
          <p:cNvSpPr txBox="1"/>
          <p:nvPr/>
        </p:nvSpPr>
        <p:spPr>
          <a:xfrm>
            <a:off x="4833941" y="3640046"/>
            <a:ext cx="82907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40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dirty="0">
                <a:solidFill>
                  <a:schemeClr val="bg1"/>
                </a:solidFill>
              </a:rPr>
              <a:t>8</a:t>
            </a:r>
            <a:r>
              <a:rPr lang="zh-CN" altLang="en-US" sz="1400" dirty="0" smtClean="0">
                <a:solidFill>
                  <a:schemeClr val="bg1"/>
                </a:solidFill>
              </a:rPr>
              <a:t>个版本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5" name="TextBox 682"/>
          <p:cNvSpPr txBox="1"/>
          <p:nvPr/>
        </p:nvSpPr>
        <p:spPr>
          <a:xfrm>
            <a:off x="6419930" y="1624767"/>
            <a:ext cx="111440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40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 smtClean="0">
                <a:solidFill>
                  <a:schemeClr val="bg1"/>
                </a:solidFill>
              </a:rPr>
              <a:t>共</a:t>
            </a:r>
            <a:r>
              <a:rPr lang="en-US" altLang="zh-CN" sz="1400" dirty="0">
                <a:solidFill>
                  <a:schemeClr val="bg1"/>
                </a:solidFill>
              </a:rPr>
              <a:t>2</a:t>
            </a:r>
            <a:r>
              <a:rPr lang="en-US" altLang="zh-CN" sz="1400" dirty="0" smtClean="0">
                <a:solidFill>
                  <a:schemeClr val="bg1"/>
                </a:solidFill>
              </a:rPr>
              <a:t>6</a:t>
            </a:r>
            <a:r>
              <a:rPr lang="zh-CN" altLang="en-US" sz="1400" dirty="0" smtClean="0">
                <a:solidFill>
                  <a:schemeClr val="bg1"/>
                </a:solidFill>
              </a:rPr>
              <a:t>个版本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1" name="文本框 2"/>
          <p:cNvSpPr txBox="1"/>
          <p:nvPr/>
        </p:nvSpPr>
        <p:spPr>
          <a:xfrm>
            <a:off x="1127760" y="105410"/>
            <a:ext cx="377253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三、基本语法、</a:t>
            </a:r>
            <a:r>
              <a:rPr lang="en-US" altLang="zh-CN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组件和</a:t>
            </a:r>
            <a:r>
              <a:rPr lang="en-US" altLang="zh-CN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endParaRPr lang="en-US" altLang="zh-CN" sz="21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79" y="105526"/>
            <a:ext cx="438224" cy="43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306705" y="690880"/>
            <a:ext cx="869061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ACSS         ACSS 是一套样式语言，用于描述 AXML 的组件样式，决定 AXML 的组件的显示效果。为适应广大前端开发者，ACSS 同系统 CSS 规则完全一致，100% 可以用。同时为更适合开发小程序，对 CSS 进行了扩充。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511175" y="1487805"/>
            <a:ext cx="823087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、rpx ：rpx（responsive pixel）可以根据屏幕宽度进行自适应，规定屏幕宽为 750rpx。以 Apple iPhone6 为例，屏幕宽度为 375px，共有 750 个物理像素，则 750rpx = 375px = 750 物理像素，1rpx = 0.5px = 1 物理像素。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1994535"/>
            <a:ext cx="6099810" cy="15093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59460" y="3374390"/>
            <a:ext cx="7625080" cy="714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</a:t>
            </a:r>
            <a:r>
              <a:rPr lang="zh-CN" altLang="en-US"/>
              <a:t>、样式导入</a:t>
            </a:r>
            <a:endParaRPr lang="zh-CN" altLang="en-US"/>
          </a:p>
          <a:p>
            <a:r>
              <a:rPr lang="en-US" altLang="zh-CN"/>
              <a:t>      使用@import语句可以导入外联样式表，@import 后需要加上外联样式表相对路径，用;表示结束。</a:t>
            </a:r>
            <a:endParaRPr lang="en-US" altLang="zh-CN"/>
          </a:p>
          <a:p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025" y="3782695"/>
            <a:ext cx="5956935" cy="1369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1171393" y="519997"/>
            <a:ext cx="7972607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682"/>
          <p:cNvSpPr txBox="1"/>
          <p:nvPr/>
        </p:nvSpPr>
        <p:spPr>
          <a:xfrm>
            <a:off x="1597205" y="2336232"/>
            <a:ext cx="93487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18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个版本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TextBox 682"/>
          <p:cNvSpPr txBox="1"/>
          <p:nvPr/>
        </p:nvSpPr>
        <p:spPr>
          <a:xfrm>
            <a:off x="3169388" y="3066720"/>
            <a:ext cx="93487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40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dirty="0" smtClean="0">
                <a:solidFill>
                  <a:schemeClr val="bg1"/>
                </a:solidFill>
              </a:rPr>
              <a:t>14</a:t>
            </a:r>
            <a:r>
              <a:rPr lang="zh-CN" altLang="en-US" sz="1400" dirty="0" smtClean="0">
                <a:solidFill>
                  <a:schemeClr val="bg1"/>
                </a:solidFill>
              </a:rPr>
              <a:t>个版本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TextBox 682"/>
          <p:cNvSpPr txBox="1"/>
          <p:nvPr/>
        </p:nvSpPr>
        <p:spPr>
          <a:xfrm>
            <a:off x="4833941" y="3640046"/>
            <a:ext cx="82907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40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dirty="0">
                <a:solidFill>
                  <a:schemeClr val="bg1"/>
                </a:solidFill>
              </a:rPr>
              <a:t>8</a:t>
            </a:r>
            <a:r>
              <a:rPr lang="zh-CN" altLang="en-US" sz="1400" dirty="0" smtClean="0">
                <a:solidFill>
                  <a:schemeClr val="bg1"/>
                </a:solidFill>
              </a:rPr>
              <a:t>个版本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5" name="TextBox 682"/>
          <p:cNvSpPr txBox="1"/>
          <p:nvPr/>
        </p:nvSpPr>
        <p:spPr>
          <a:xfrm>
            <a:off x="6419930" y="1624767"/>
            <a:ext cx="111440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40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 smtClean="0">
                <a:solidFill>
                  <a:schemeClr val="bg1"/>
                </a:solidFill>
              </a:rPr>
              <a:t>共</a:t>
            </a:r>
            <a:r>
              <a:rPr lang="en-US" altLang="zh-CN" sz="1400" dirty="0">
                <a:solidFill>
                  <a:schemeClr val="bg1"/>
                </a:solidFill>
              </a:rPr>
              <a:t>2</a:t>
            </a:r>
            <a:r>
              <a:rPr lang="en-US" altLang="zh-CN" sz="1400" dirty="0" smtClean="0">
                <a:solidFill>
                  <a:schemeClr val="bg1"/>
                </a:solidFill>
              </a:rPr>
              <a:t>6</a:t>
            </a:r>
            <a:r>
              <a:rPr lang="zh-CN" altLang="en-US" sz="1400" dirty="0" smtClean="0">
                <a:solidFill>
                  <a:schemeClr val="bg1"/>
                </a:solidFill>
              </a:rPr>
              <a:t>个版本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1" name="文本框 2"/>
          <p:cNvSpPr txBox="1"/>
          <p:nvPr/>
        </p:nvSpPr>
        <p:spPr>
          <a:xfrm>
            <a:off x="1127760" y="105410"/>
            <a:ext cx="377253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三、基本语法、</a:t>
            </a:r>
            <a:r>
              <a:rPr lang="en-US" altLang="zh-CN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组件和</a:t>
            </a:r>
            <a:r>
              <a:rPr lang="en-US" altLang="zh-CN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endParaRPr lang="en-US" altLang="zh-CN" sz="21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79" y="105526"/>
            <a:ext cx="438224" cy="43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299085" y="690880"/>
            <a:ext cx="86906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4</a:t>
            </a:r>
            <a:r>
              <a:rPr lang="zh-CN" altLang="en-US"/>
              <a:t>、基础组件概览：https://docs.alipay.com/mini/component/overview-info</a:t>
            </a:r>
            <a:endParaRPr lang="zh-CN" altLang="en-US"/>
          </a:p>
          <a:p>
            <a:r>
              <a:rPr lang="en-US" altLang="zh-CN"/>
              <a:t>      </a:t>
            </a:r>
            <a:r>
              <a:rPr lang="zh-CN" altLang="en-US"/>
              <a:t>开发组件：</a:t>
            </a:r>
            <a:endParaRPr lang="en-US" altLang="zh-CN"/>
          </a:p>
          <a:p>
            <a:r>
              <a:rPr lang="en-US" altLang="zh-CN"/>
              <a:t>     </a:t>
            </a:r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）、web-view H5 页面承载组件：web-view 组件用于承载 H5 网页，自动铺满整个小程序页面。</a:t>
            </a:r>
            <a:endParaRPr lang="zh-CN" altLang="en-US"/>
          </a:p>
          <a:p>
            <a:r>
              <a:rPr lang="en-US" altLang="zh-CN"/>
              <a:t>	</a:t>
            </a:r>
            <a:endParaRPr lang="en-US" altLang="zh-CN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55" y="1624965"/>
            <a:ext cx="4599940" cy="289687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600700" y="1779270"/>
            <a:ext cx="2752725" cy="2168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注意：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1</a:t>
            </a:r>
            <a:r>
              <a:rPr lang="zh-CN" altLang="en-US"/>
              <a:t>、</a:t>
            </a:r>
            <a:r>
              <a:rPr lang="zh-CN" altLang="en-US"/>
              <a:t>此组件目前仅支持企业小程序，不支持个人小程序使用。</a:t>
            </a:r>
            <a:endParaRPr lang="zh-CN" altLang="en-US"/>
          </a:p>
          <a:p>
            <a:r>
              <a:rPr lang="zh-CN" altLang="en-US"/>
              <a:t>每个页面只能有一个 web-view ，请不要渲染多个 web-view ，会自动铺满整个页面，并覆盖其它组件。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</a:t>
            </a:r>
            <a:r>
              <a:rPr lang="zh-CN" altLang="en-US"/>
              <a:t>调试请以真机效果为准。</a:t>
            </a:r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zh-CN" altLang="en-US"/>
              <a:t>web-view 不支持 pushWindow。</a:t>
            </a:r>
            <a:endParaRPr lang="zh-CN" altLang="en-US"/>
          </a:p>
        </p:txBody>
      </p:sp>
      <p:sp>
        <p:nvSpPr>
          <p:cNvPr id="17" name="右箭头 16"/>
          <p:cNvSpPr/>
          <p:nvPr/>
        </p:nvSpPr>
        <p:spPr>
          <a:xfrm>
            <a:off x="4957445" y="2318385"/>
            <a:ext cx="649605" cy="3435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1171393" y="519997"/>
            <a:ext cx="7972607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682"/>
          <p:cNvSpPr txBox="1"/>
          <p:nvPr/>
        </p:nvSpPr>
        <p:spPr>
          <a:xfrm>
            <a:off x="1597205" y="2336232"/>
            <a:ext cx="93487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18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个版本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TextBox 682"/>
          <p:cNvSpPr txBox="1"/>
          <p:nvPr/>
        </p:nvSpPr>
        <p:spPr>
          <a:xfrm>
            <a:off x="3169388" y="3066720"/>
            <a:ext cx="93487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40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dirty="0" smtClean="0">
                <a:solidFill>
                  <a:schemeClr val="bg1"/>
                </a:solidFill>
              </a:rPr>
              <a:t>14</a:t>
            </a:r>
            <a:r>
              <a:rPr lang="zh-CN" altLang="en-US" sz="1400" dirty="0" smtClean="0">
                <a:solidFill>
                  <a:schemeClr val="bg1"/>
                </a:solidFill>
              </a:rPr>
              <a:t>个版本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TextBox 682"/>
          <p:cNvSpPr txBox="1"/>
          <p:nvPr/>
        </p:nvSpPr>
        <p:spPr>
          <a:xfrm>
            <a:off x="4833941" y="3640046"/>
            <a:ext cx="82907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40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dirty="0">
                <a:solidFill>
                  <a:schemeClr val="bg1"/>
                </a:solidFill>
              </a:rPr>
              <a:t>8</a:t>
            </a:r>
            <a:r>
              <a:rPr lang="zh-CN" altLang="en-US" sz="1400" dirty="0" smtClean="0">
                <a:solidFill>
                  <a:schemeClr val="bg1"/>
                </a:solidFill>
              </a:rPr>
              <a:t>个版本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5" name="TextBox 682"/>
          <p:cNvSpPr txBox="1"/>
          <p:nvPr/>
        </p:nvSpPr>
        <p:spPr>
          <a:xfrm>
            <a:off x="6419930" y="1624767"/>
            <a:ext cx="111440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40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 smtClean="0">
                <a:solidFill>
                  <a:schemeClr val="bg1"/>
                </a:solidFill>
              </a:rPr>
              <a:t>共</a:t>
            </a:r>
            <a:r>
              <a:rPr lang="en-US" altLang="zh-CN" sz="1400" dirty="0">
                <a:solidFill>
                  <a:schemeClr val="bg1"/>
                </a:solidFill>
              </a:rPr>
              <a:t>2</a:t>
            </a:r>
            <a:r>
              <a:rPr lang="en-US" altLang="zh-CN" sz="1400" dirty="0" smtClean="0">
                <a:solidFill>
                  <a:schemeClr val="bg1"/>
                </a:solidFill>
              </a:rPr>
              <a:t>6</a:t>
            </a:r>
            <a:r>
              <a:rPr lang="zh-CN" altLang="en-US" sz="1400" dirty="0" smtClean="0">
                <a:solidFill>
                  <a:schemeClr val="bg1"/>
                </a:solidFill>
              </a:rPr>
              <a:t>个版本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1" name="文本框 2"/>
          <p:cNvSpPr txBox="1"/>
          <p:nvPr/>
        </p:nvSpPr>
        <p:spPr>
          <a:xfrm>
            <a:off x="1127760" y="105410"/>
            <a:ext cx="377253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三、基本语法、</a:t>
            </a:r>
            <a:r>
              <a:rPr lang="en-US" altLang="zh-CN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组件和</a:t>
            </a:r>
            <a:r>
              <a:rPr lang="en-US" altLang="zh-CN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endParaRPr lang="en-US" altLang="zh-CN" sz="21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79" y="105526"/>
            <a:ext cx="438224" cy="43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299085" y="690880"/>
            <a:ext cx="869061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5</a:t>
            </a:r>
            <a:r>
              <a:rPr lang="zh-CN" altLang="en-US"/>
              <a:t>、</a:t>
            </a:r>
            <a:r>
              <a:rPr lang="en-US" altLang="zh-CN"/>
              <a:t>API </a:t>
            </a:r>
            <a:r>
              <a:rPr lang="zh-CN" altLang="en-US"/>
              <a:t>概述</a:t>
            </a:r>
            <a:r>
              <a:rPr lang="en-US" altLang="zh-CN"/>
              <a:t>     </a:t>
            </a:r>
            <a:r>
              <a:rPr lang="zh-CN" altLang="en-US"/>
              <a:t>https://docs.alipay.com/mini/api/vzt2xm</a:t>
            </a:r>
            <a:r>
              <a:rPr lang="en-US" altLang="zh-CN"/>
              <a:t>	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623570" y="1092200"/>
            <a:ext cx="7471410" cy="1960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</a:t>
            </a:r>
            <a:r>
              <a:rPr lang="zh-CN" altLang="en-US"/>
              <a:t>支付宝小程序开发框架提供了丰富的 JSAPI（原生 API） 和 OpenAPI（开放能力 API），开发者可方便快捷地调用这些 API，详情请参见 API 概览。</a:t>
            </a:r>
            <a:endParaRPr lang="zh-CN" altLang="en-US"/>
          </a:p>
          <a:p>
            <a:r>
              <a:rPr lang="en-US" altLang="zh-CN"/>
              <a:t>         1</a:t>
            </a:r>
            <a:r>
              <a:rPr lang="zh-CN" altLang="en-US"/>
              <a:t>、</a:t>
            </a:r>
            <a:r>
              <a:rPr lang="zh-CN" altLang="en-US"/>
              <a:t>OpenAPI 是支付宝开放平台在小程序上开放的开放能力 API。通过 OpenAPI，小程序可以轻松实现用户授权、获取会员基础信息、获取用户手机号、小程序唤起支付、跳转支付宝卡包、会员开卡授权等多种多样的功能。</a:t>
            </a:r>
            <a:endParaRPr lang="zh-CN" altLang="en-US"/>
          </a:p>
          <a:p>
            <a:r>
              <a:rPr lang="en-US" altLang="zh-CN"/>
              <a:t>        2</a:t>
            </a:r>
            <a:r>
              <a:rPr lang="zh-CN" altLang="en-US"/>
              <a:t>、</a:t>
            </a:r>
            <a:r>
              <a:rPr lang="zh-CN" altLang="en-US"/>
              <a:t>JSAPI 按实现的功能分类，可分为界面、多媒体、缓存、文件、位置、网络、设备、数据安全、分享、收藏、自定义通用菜单、小程序当前运行版本类型、自定义分析、更新管理等 14 个大类。</a:t>
            </a:r>
            <a:endParaRPr lang="zh-CN" altLang="en-US"/>
          </a:p>
          <a:p>
            <a:r>
              <a:rPr lang="en-US" altLang="zh-CN"/>
              <a:t>      </a:t>
            </a:r>
            <a:r>
              <a:rPr lang="zh-CN" altLang="en-US"/>
              <a:t>例如：调起手机拨打电话</a:t>
            </a:r>
            <a:r>
              <a:rPr lang="en-US" altLang="zh-CN"/>
              <a:t>API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40" y="3066415"/>
            <a:ext cx="2944495" cy="19958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984115" y="3641090"/>
            <a:ext cx="309626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my.makePhoneCall</a:t>
            </a:r>
            <a:r>
              <a:rPr lang="en-US" altLang="zh-CN"/>
              <a:t>({number:'*****'})</a:t>
            </a:r>
            <a:endParaRPr lang="en-US" altLang="zh-CN"/>
          </a:p>
        </p:txBody>
      </p:sp>
      <p:sp>
        <p:nvSpPr>
          <p:cNvPr id="8" name="右箭头 7"/>
          <p:cNvSpPr/>
          <p:nvPr/>
        </p:nvSpPr>
        <p:spPr>
          <a:xfrm>
            <a:off x="3734435" y="3713480"/>
            <a:ext cx="1249045" cy="1606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" y="1"/>
            <a:ext cx="9143136" cy="5143499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4090625" y="1180424"/>
            <a:ext cx="384745" cy="383428"/>
          </a:xfrm>
          <a:prstGeom prst="roundRect">
            <a:avLst/>
          </a:prstGeom>
          <a:solidFill>
            <a:srgbClr val="6699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anchor="ctr"/>
          <a:lstStyle/>
          <a:p>
            <a:pPr algn="ctr"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751848" y="1180424"/>
            <a:ext cx="2806850" cy="383428"/>
            <a:chOff x="6339097" y="1573726"/>
            <a:chExt cx="3744416" cy="511504"/>
          </a:xfrm>
        </p:grpSpPr>
        <p:sp>
          <p:nvSpPr>
            <p:cNvPr id="5" name="圆角矩形 4"/>
            <p:cNvSpPr/>
            <p:nvPr/>
          </p:nvSpPr>
          <p:spPr>
            <a:xfrm>
              <a:off x="6339097" y="1573726"/>
              <a:ext cx="3744416" cy="511504"/>
            </a:xfrm>
            <a:prstGeom prst="roundRect">
              <a:avLst/>
            </a:prstGeom>
            <a:solidFill>
              <a:srgbClr val="6699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anchor="ctr"/>
            <a:lstStyle/>
            <a:p>
              <a:pPr algn="ctr">
                <a:defRPr/>
              </a:pPr>
              <a:endParaRPr lang="zh-CN" altLang="en-US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6723684" y="1614387"/>
              <a:ext cx="3335910" cy="427790"/>
            </a:xfrm>
            <a:prstGeom prst="rect">
              <a:avLst/>
            </a:prstGeom>
          </p:spPr>
          <p:txBody>
            <a:bodyPr wrap="square" lIns="91422" tIns="45711" rIns="91422" bIns="45711">
              <a:spAutoFit/>
            </a:bodyPr>
            <a:lstStyle/>
            <a:p>
              <a:pPr>
                <a:defRPr/>
              </a:pPr>
              <a:r>
                <a:rPr lang="zh-CN" altLang="zh-CN" sz="15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前期准备工作及项目搭建</a:t>
              </a:r>
              <a:endParaRPr lang="zh-CN" altLang="zh-CN" sz="15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4090625" y="1807436"/>
            <a:ext cx="384745" cy="383428"/>
          </a:xfrm>
          <a:prstGeom prst="roundRect">
            <a:avLst/>
          </a:prstGeom>
          <a:solidFill>
            <a:srgbClr val="6699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anchor="ctr"/>
          <a:lstStyle/>
          <a:p>
            <a:pPr algn="ctr"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733934" y="1807436"/>
            <a:ext cx="2806850" cy="383428"/>
            <a:chOff x="6315199" y="2410178"/>
            <a:chExt cx="3744416" cy="511504"/>
          </a:xfrm>
        </p:grpSpPr>
        <p:sp>
          <p:nvSpPr>
            <p:cNvPr id="9" name="圆角矩形 8"/>
            <p:cNvSpPr/>
            <p:nvPr/>
          </p:nvSpPr>
          <p:spPr>
            <a:xfrm>
              <a:off x="6315199" y="2410178"/>
              <a:ext cx="3744416" cy="511504"/>
            </a:xfrm>
            <a:prstGeom prst="roundRect">
              <a:avLst/>
            </a:prstGeom>
            <a:solidFill>
              <a:srgbClr val="6699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anchor="ctr"/>
            <a:lstStyle/>
            <a:p>
              <a:pPr algn="ctr">
                <a:defRPr/>
              </a:pPr>
              <a:endParaRPr lang="zh-CN" altLang="en-US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747224" y="2450839"/>
              <a:ext cx="3080931" cy="427790"/>
            </a:xfrm>
            <a:prstGeom prst="rect">
              <a:avLst/>
            </a:prstGeom>
          </p:spPr>
          <p:txBody>
            <a:bodyPr wrap="square" lIns="91422" tIns="45711" rIns="91422" bIns="45711">
              <a:spAutoFit/>
            </a:bodyPr>
            <a:lstStyle/>
            <a:p>
              <a:pPr>
                <a:defRPr/>
              </a:pPr>
              <a:r>
                <a:rPr lang="zh-CN" altLang="en-US" sz="15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项目基本目录和基础配置</a:t>
              </a:r>
              <a:endParaRPr lang="zh-CN" altLang="zh-CN" sz="15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圆角矩形 10"/>
          <p:cNvSpPr/>
          <p:nvPr/>
        </p:nvSpPr>
        <p:spPr>
          <a:xfrm>
            <a:off x="4090625" y="2471480"/>
            <a:ext cx="384745" cy="383428"/>
          </a:xfrm>
          <a:prstGeom prst="roundRect">
            <a:avLst/>
          </a:prstGeom>
          <a:solidFill>
            <a:srgbClr val="6699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anchor="ctr"/>
          <a:lstStyle/>
          <a:p>
            <a:pPr algn="ctr"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751848" y="2471480"/>
            <a:ext cx="2806850" cy="383428"/>
            <a:chOff x="6339097" y="3296031"/>
            <a:chExt cx="3744416" cy="511504"/>
          </a:xfrm>
        </p:grpSpPr>
        <p:sp>
          <p:nvSpPr>
            <p:cNvPr id="13" name="圆角矩形 12"/>
            <p:cNvSpPr/>
            <p:nvPr/>
          </p:nvSpPr>
          <p:spPr>
            <a:xfrm>
              <a:off x="6339097" y="3296031"/>
              <a:ext cx="3744416" cy="511504"/>
            </a:xfrm>
            <a:prstGeom prst="roundRect">
              <a:avLst/>
            </a:prstGeom>
            <a:solidFill>
              <a:srgbClr val="6699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anchor="ctr"/>
            <a:lstStyle/>
            <a:p>
              <a:pPr algn="ctr">
                <a:defRPr/>
              </a:pPr>
              <a:endParaRPr lang="zh-CN" altLang="en-US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6723684" y="3336692"/>
              <a:ext cx="3183431" cy="427790"/>
            </a:xfrm>
            <a:prstGeom prst="rect">
              <a:avLst/>
            </a:prstGeom>
          </p:spPr>
          <p:txBody>
            <a:bodyPr wrap="square" lIns="91422" tIns="45711" rIns="91422" bIns="45711">
              <a:spAutoFit/>
            </a:bodyPr>
            <a:lstStyle/>
            <a:p>
              <a:pPr>
                <a:defRPr/>
              </a:pPr>
              <a:r>
                <a:rPr lang="zh-CN" altLang="en-US" sz="15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基本语法、</a:t>
              </a:r>
              <a:r>
                <a:rPr lang="en-US" altLang="zh-CN" sz="15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UI</a:t>
              </a:r>
              <a:r>
                <a:rPr lang="zh-CN" altLang="en-US" sz="15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组件和</a:t>
              </a:r>
              <a:r>
                <a:rPr lang="en-US" altLang="zh-CN" sz="15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API</a:t>
              </a:r>
              <a:endParaRPr lang="zh-CN" altLang="zh-CN" sz="15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圆角矩形 14"/>
          <p:cNvSpPr/>
          <p:nvPr/>
        </p:nvSpPr>
        <p:spPr>
          <a:xfrm>
            <a:off x="4090625" y="3134789"/>
            <a:ext cx="384745" cy="383428"/>
          </a:xfrm>
          <a:prstGeom prst="roundRect">
            <a:avLst/>
          </a:prstGeom>
          <a:solidFill>
            <a:srgbClr val="6699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anchor="ctr"/>
          <a:lstStyle/>
          <a:p>
            <a:pPr algn="ctr"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751848" y="3134789"/>
            <a:ext cx="2806850" cy="383428"/>
            <a:chOff x="6339097" y="4180903"/>
            <a:chExt cx="3744416" cy="511504"/>
          </a:xfrm>
        </p:grpSpPr>
        <p:sp>
          <p:nvSpPr>
            <p:cNvPr id="17" name="圆角矩形 16"/>
            <p:cNvSpPr/>
            <p:nvPr/>
          </p:nvSpPr>
          <p:spPr>
            <a:xfrm>
              <a:off x="6339097" y="4180903"/>
              <a:ext cx="3744416" cy="511504"/>
            </a:xfrm>
            <a:prstGeom prst="roundRect">
              <a:avLst/>
            </a:prstGeom>
            <a:solidFill>
              <a:srgbClr val="6699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anchor="ctr"/>
            <a:lstStyle/>
            <a:p>
              <a:pPr algn="ctr">
                <a:defRPr/>
              </a:pPr>
              <a:endParaRPr lang="zh-CN" altLang="en-US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6723684" y="4221564"/>
              <a:ext cx="3183431" cy="427790"/>
            </a:xfrm>
            <a:prstGeom prst="rect">
              <a:avLst/>
            </a:prstGeom>
          </p:spPr>
          <p:txBody>
            <a:bodyPr wrap="square" lIns="91422" tIns="45711" rIns="91422" bIns="45711">
              <a:spAutoFit/>
            </a:bodyPr>
            <a:lstStyle/>
            <a:p>
              <a:pPr>
                <a:defRPr/>
              </a:pPr>
              <a:r>
                <a:rPr lang="zh-CN" altLang="zh-CN" sz="15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云服务和后端接口调用</a:t>
              </a:r>
              <a:endParaRPr lang="zh-CN" altLang="zh-CN" sz="15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圆角矩形 18"/>
          <p:cNvSpPr/>
          <p:nvPr/>
        </p:nvSpPr>
        <p:spPr>
          <a:xfrm>
            <a:off x="4090722" y="3791881"/>
            <a:ext cx="384745" cy="383428"/>
          </a:xfrm>
          <a:prstGeom prst="roundRect">
            <a:avLst/>
          </a:prstGeom>
          <a:solidFill>
            <a:srgbClr val="6699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anchor="ctr"/>
          <a:lstStyle/>
          <a:p>
            <a:pPr algn="ctr"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751848" y="3791881"/>
            <a:ext cx="2806850" cy="383428"/>
            <a:chOff x="6339097" y="5057483"/>
            <a:chExt cx="3744416" cy="511504"/>
          </a:xfrm>
        </p:grpSpPr>
        <p:sp>
          <p:nvSpPr>
            <p:cNvPr id="21" name="圆角矩形 20"/>
            <p:cNvSpPr/>
            <p:nvPr/>
          </p:nvSpPr>
          <p:spPr>
            <a:xfrm>
              <a:off x="6339097" y="5057483"/>
              <a:ext cx="3744416" cy="511504"/>
            </a:xfrm>
            <a:prstGeom prst="roundRect">
              <a:avLst/>
            </a:prstGeom>
            <a:solidFill>
              <a:srgbClr val="6699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anchor="ctr"/>
            <a:lstStyle/>
            <a:p>
              <a:pPr algn="ctr">
                <a:defRPr/>
              </a:pPr>
              <a:endParaRPr lang="zh-CN" altLang="en-US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723478" y="5085978"/>
              <a:ext cx="2736174" cy="427790"/>
            </a:xfrm>
            <a:prstGeom prst="rect">
              <a:avLst/>
            </a:prstGeom>
          </p:spPr>
          <p:txBody>
            <a:bodyPr wrap="square" lIns="91422" tIns="45711" rIns="91422" bIns="45711">
              <a:spAutoFit/>
            </a:bodyPr>
            <a:lstStyle/>
            <a:p>
              <a:pPr>
                <a:defRPr/>
              </a:pPr>
              <a:r>
                <a:rPr lang="zh-CN" altLang="zh-CN" sz="15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项目上线部署</a:t>
              </a:r>
              <a:endParaRPr lang="zh-CN" altLang="zh-CN" sz="15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TextBox 21"/>
          <p:cNvSpPr txBox="1"/>
          <p:nvPr/>
        </p:nvSpPr>
        <p:spPr>
          <a:xfrm>
            <a:off x="145813" y="1664552"/>
            <a:ext cx="2105138" cy="1015186"/>
          </a:xfrm>
          <a:prstGeom prst="rect">
            <a:avLst/>
          </a:prstGeom>
          <a:noFill/>
        </p:spPr>
        <p:txBody>
          <a:bodyPr wrap="square" lIns="91413" tIns="45706" rIns="91413" bIns="45706">
            <a:spAutoFit/>
          </a:bodyPr>
          <a:lstStyle/>
          <a:p>
            <a:pPr algn="r">
              <a:defRPr/>
            </a:pPr>
            <a:r>
              <a:rPr lang="zh-CN" altLang="en-US" sz="3600" b="1" spc="150" dirty="0">
                <a:solidFill>
                  <a:srgbClr val="66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endParaRPr lang="en-US" altLang="zh-CN" sz="3600" b="1" spc="150" dirty="0">
              <a:solidFill>
                <a:srgbClr val="66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defRPr/>
            </a:pPr>
            <a:r>
              <a:rPr lang="en-US" altLang="zh-CN" sz="2400" b="1" spc="150" dirty="0">
                <a:solidFill>
                  <a:srgbClr val="66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400" b="1" spc="150" dirty="0">
              <a:solidFill>
                <a:srgbClr val="66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下箭头 23"/>
          <p:cNvSpPr/>
          <p:nvPr/>
        </p:nvSpPr>
        <p:spPr>
          <a:xfrm rot="16200000">
            <a:off x="3207466" y="3072218"/>
            <a:ext cx="431823" cy="509606"/>
          </a:xfrm>
          <a:prstGeom prst="downArrow">
            <a:avLst/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1171393" y="519997"/>
            <a:ext cx="7972607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682"/>
          <p:cNvSpPr txBox="1"/>
          <p:nvPr/>
        </p:nvSpPr>
        <p:spPr>
          <a:xfrm>
            <a:off x="1597205" y="2336232"/>
            <a:ext cx="93487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18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个版本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TextBox 682"/>
          <p:cNvSpPr txBox="1"/>
          <p:nvPr/>
        </p:nvSpPr>
        <p:spPr>
          <a:xfrm>
            <a:off x="3169388" y="3066720"/>
            <a:ext cx="93487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40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dirty="0" smtClean="0">
                <a:solidFill>
                  <a:schemeClr val="bg1"/>
                </a:solidFill>
              </a:rPr>
              <a:t>14</a:t>
            </a:r>
            <a:r>
              <a:rPr lang="zh-CN" altLang="en-US" sz="1400" dirty="0" smtClean="0">
                <a:solidFill>
                  <a:schemeClr val="bg1"/>
                </a:solidFill>
              </a:rPr>
              <a:t>个版本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TextBox 682"/>
          <p:cNvSpPr txBox="1"/>
          <p:nvPr/>
        </p:nvSpPr>
        <p:spPr>
          <a:xfrm>
            <a:off x="4833941" y="3640046"/>
            <a:ext cx="82907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40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dirty="0">
                <a:solidFill>
                  <a:schemeClr val="bg1"/>
                </a:solidFill>
              </a:rPr>
              <a:t>8</a:t>
            </a:r>
            <a:r>
              <a:rPr lang="zh-CN" altLang="en-US" sz="1400" dirty="0" smtClean="0">
                <a:solidFill>
                  <a:schemeClr val="bg1"/>
                </a:solidFill>
              </a:rPr>
              <a:t>个版本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5" name="TextBox 682"/>
          <p:cNvSpPr txBox="1"/>
          <p:nvPr/>
        </p:nvSpPr>
        <p:spPr>
          <a:xfrm>
            <a:off x="6419930" y="1624767"/>
            <a:ext cx="111440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40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 smtClean="0">
                <a:solidFill>
                  <a:schemeClr val="bg1"/>
                </a:solidFill>
              </a:rPr>
              <a:t>共</a:t>
            </a:r>
            <a:r>
              <a:rPr lang="en-US" altLang="zh-CN" sz="1400" dirty="0">
                <a:solidFill>
                  <a:schemeClr val="bg1"/>
                </a:solidFill>
              </a:rPr>
              <a:t>2</a:t>
            </a:r>
            <a:r>
              <a:rPr lang="en-US" altLang="zh-CN" sz="1400" dirty="0" smtClean="0">
                <a:solidFill>
                  <a:schemeClr val="bg1"/>
                </a:solidFill>
              </a:rPr>
              <a:t>6</a:t>
            </a:r>
            <a:r>
              <a:rPr lang="zh-CN" altLang="en-US" sz="1400" dirty="0" smtClean="0">
                <a:solidFill>
                  <a:schemeClr val="bg1"/>
                </a:solidFill>
              </a:rPr>
              <a:t>个版本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1" name="文本框 2"/>
          <p:cNvSpPr txBox="1"/>
          <p:nvPr/>
        </p:nvSpPr>
        <p:spPr>
          <a:xfrm>
            <a:off x="1113155" y="129540"/>
            <a:ext cx="377253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四、云服务和后端接口调用</a:t>
            </a:r>
            <a:endParaRPr lang="en-US" altLang="zh-CN" sz="21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79" y="105526"/>
            <a:ext cx="438224" cy="43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299085" y="690880"/>
            <a:ext cx="869061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t>支付宝小程序API 网络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38175" y="946150"/>
            <a:ext cx="747141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向指定服务器发起一个跨域 http 请求。</a:t>
            </a:r>
            <a:r>
              <a:rPr lang="zh-CN" altLang="en-US"/>
              <a:t>（注意：如果 httpRequest 调用返回「无权调用该接口」时，则需要在开放平台的 httpRequest 中添加你需要访问的域名地址）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910" y="1391285"/>
            <a:ext cx="2856865" cy="34556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995" y="1452880"/>
            <a:ext cx="4758690" cy="2160270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3379470" y="2336165"/>
            <a:ext cx="671830" cy="2044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" y="1"/>
            <a:ext cx="9143136" cy="5143499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4090625" y="1180424"/>
            <a:ext cx="384745" cy="383428"/>
          </a:xfrm>
          <a:prstGeom prst="roundRect">
            <a:avLst/>
          </a:prstGeom>
          <a:solidFill>
            <a:srgbClr val="6699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anchor="ctr"/>
          <a:lstStyle/>
          <a:p>
            <a:pPr algn="ctr"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751848" y="1180424"/>
            <a:ext cx="2806850" cy="383428"/>
            <a:chOff x="6339097" y="1573726"/>
            <a:chExt cx="3744416" cy="511504"/>
          </a:xfrm>
        </p:grpSpPr>
        <p:sp>
          <p:nvSpPr>
            <p:cNvPr id="5" name="圆角矩形 4"/>
            <p:cNvSpPr/>
            <p:nvPr/>
          </p:nvSpPr>
          <p:spPr>
            <a:xfrm>
              <a:off x="6339097" y="1573726"/>
              <a:ext cx="3744416" cy="511504"/>
            </a:xfrm>
            <a:prstGeom prst="roundRect">
              <a:avLst/>
            </a:prstGeom>
            <a:solidFill>
              <a:srgbClr val="6699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anchor="ctr"/>
            <a:lstStyle/>
            <a:p>
              <a:pPr algn="ctr">
                <a:defRPr/>
              </a:pPr>
              <a:endParaRPr lang="zh-CN" altLang="en-US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6723684" y="1614387"/>
              <a:ext cx="3110579" cy="427790"/>
            </a:xfrm>
            <a:prstGeom prst="rect">
              <a:avLst/>
            </a:prstGeom>
          </p:spPr>
          <p:txBody>
            <a:bodyPr wrap="square" lIns="91422" tIns="45711" rIns="91422" bIns="45711">
              <a:spAutoFit/>
            </a:bodyPr>
            <a:lstStyle/>
            <a:p>
              <a:pPr>
                <a:defRPr/>
              </a:pPr>
              <a:r>
                <a:rPr lang="zh-CN" altLang="zh-CN" sz="15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前期准备工作及项目搭建</a:t>
              </a:r>
              <a:endParaRPr lang="zh-CN" altLang="zh-CN" sz="15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4090625" y="1807436"/>
            <a:ext cx="384745" cy="383428"/>
          </a:xfrm>
          <a:prstGeom prst="roundRect">
            <a:avLst/>
          </a:prstGeom>
          <a:solidFill>
            <a:srgbClr val="6699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anchor="ctr"/>
          <a:lstStyle/>
          <a:p>
            <a:pPr algn="ctr"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733934" y="1807436"/>
            <a:ext cx="2806850" cy="383428"/>
            <a:chOff x="6315199" y="2410178"/>
            <a:chExt cx="3744416" cy="511504"/>
          </a:xfrm>
        </p:grpSpPr>
        <p:sp>
          <p:nvSpPr>
            <p:cNvPr id="9" name="圆角矩形 8"/>
            <p:cNvSpPr/>
            <p:nvPr/>
          </p:nvSpPr>
          <p:spPr>
            <a:xfrm>
              <a:off x="6315199" y="2410178"/>
              <a:ext cx="3744416" cy="511504"/>
            </a:xfrm>
            <a:prstGeom prst="roundRect">
              <a:avLst/>
            </a:prstGeom>
            <a:solidFill>
              <a:srgbClr val="6699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anchor="ctr"/>
            <a:lstStyle/>
            <a:p>
              <a:pPr algn="ctr">
                <a:defRPr/>
              </a:pPr>
              <a:endParaRPr lang="zh-CN" altLang="en-US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747224" y="2450839"/>
              <a:ext cx="3149546" cy="427790"/>
            </a:xfrm>
            <a:prstGeom prst="rect">
              <a:avLst/>
            </a:prstGeom>
          </p:spPr>
          <p:txBody>
            <a:bodyPr wrap="square" lIns="91422" tIns="45711" rIns="91422" bIns="45711">
              <a:spAutoFit/>
            </a:bodyPr>
            <a:lstStyle/>
            <a:p>
              <a:pPr>
                <a:defRPr/>
              </a:pPr>
              <a:r>
                <a:rPr lang="zh-CN" altLang="en-US" sz="15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项目基本目录和基础配置</a:t>
              </a:r>
              <a:endParaRPr lang="zh-CN" altLang="zh-CN" sz="15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圆角矩形 10"/>
          <p:cNvSpPr/>
          <p:nvPr/>
        </p:nvSpPr>
        <p:spPr>
          <a:xfrm>
            <a:off x="4090625" y="2471480"/>
            <a:ext cx="384745" cy="383428"/>
          </a:xfrm>
          <a:prstGeom prst="roundRect">
            <a:avLst/>
          </a:prstGeom>
          <a:solidFill>
            <a:srgbClr val="6699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anchor="ctr"/>
          <a:lstStyle/>
          <a:p>
            <a:pPr algn="ctr"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751848" y="2471480"/>
            <a:ext cx="2806850" cy="383428"/>
            <a:chOff x="6339097" y="3296031"/>
            <a:chExt cx="3744416" cy="511504"/>
          </a:xfrm>
        </p:grpSpPr>
        <p:sp>
          <p:nvSpPr>
            <p:cNvPr id="13" name="圆角矩形 12"/>
            <p:cNvSpPr/>
            <p:nvPr/>
          </p:nvSpPr>
          <p:spPr>
            <a:xfrm>
              <a:off x="6339097" y="3296031"/>
              <a:ext cx="3744416" cy="511504"/>
            </a:xfrm>
            <a:prstGeom prst="roundRect">
              <a:avLst/>
            </a:prstGeom>
            <a:solidFill>
              <a:srgbClr val="6699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anchor="ctr"/>
            <a:lstStyle/>
            <a:p>
              <a:pPr algn="ctr">
                <a:defRPr/>
              </a:pPr>
              <a:endParaRPr lang="zh-CN" altLang="en-US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6723684" y="3336692"/>
              <a:ext cx="3109732" cy="427790"/>
            </a:xfrm>
            <a:prstGeom prst="rect">
              <a:avLst/>
            </a:prstGeom>
          </p:spPr>
          <p:txBody>
            <a:bodyPr wrap="square" lIns="91422" tIns="45711" rIns="91422" bIns="45711">
              <a:spAutoFit/>
            </a:bodyPr>
            <a:lstStyle/>
            <a:p>
              <a:pPr>
                <a:defRPr/>
              </a:pPr>
              <a:r>
                <a:rPr lang="zh-CN" altLang="en-US" sz="15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基本语法、</a:t>
              </a:r>
              <a:r>
                <a:rPr lang="en-US" altLang="zh-CN" sz="15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UI</a:t>
              </a:r>
              <a:r>
                <a:rPr lang="zh-CN" altLang="en-US" sz="15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组件和</a:t>
              </a:r>
              <a:r>
                <a:rPr lang="en-US" altLang="zh-CN" sz="15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API</a:t>
              </a:r>
              <a:endParaRPr lang="zh-CN" altLang="zh-CN" sz="15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圆角矩形 14"/>
          <p:cNvSpPr/>
          <p:nvPr/>
        </p:nvSpPr>
        <p:spPr>
          <a:xfrm>
            <a:off x="4090625" y="3134789"/>
            <a:ext cx="384745" cy="383428"/>
          </a:xfrm>
          <a:prstGeom prst="roundRect">
            <a:avLst/>
          </a:prstGeom>
          <a:solidFill>
            <a:srgbClr val="6699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anchor="ctr"/>
          <a:lstStyle/>
          <a:p>
            <a:pPr algn="ctr"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751848" y="3134789"/>
            <a:ext cx="2806850" cy="383428"/>
            <a:chOff x="6339097" y="4180903"/>
            <a:chExt cx="3744416" cy="511504"/>
          </a:xfrm>
        </p:grpSpPr>
        <p:sp>
          <p:nvSpPr>
            <p:cNvPr id="17" name="圆角矩形 16"/>
            <p:cNvSpPr/>
            <p:nvPr/>
          </p:nvSpPr>
          <p:spPr>
            <a:xfrm>
              <a:off x="6339097" y="4180903"/>
              <a:ext cx="3744416" cy="511504"/>
            </a:xfrm>
            <a:prstGeom prst="roundRect">
              <a:avLst/>
            </a:prstGeom>
            <a:solidFill>
              <a:srgbClr val="6699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anchor="ctr"/>
            <a:lstStyle/>
            <a:p>
              <a:pPr algn="ctr">
                <a:defRPr/>
              </a:pPr>
              <a:endParaRPr lang="zh-CN" altLang="en-US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6723684" y="4221564"/>
              <a:ext cx="3173265" cy="427790"/>
            </a:xfrm>
            <a:prstGeom prst="rect">
              <a:avLst/>
            </a:prstGeom>
          </p:spPr>
          <p:txBody>
            <a:bodyPr wrap="square" lIns="91422" tIns="45711" rIns="91422" bIns="45711">
              <a:spAutoFit/>
            </a:bodyPr>
            <a:lstStyle/>
            <a:p>
              <a:pPr>
                <a:defRPr/>
              </a:pPr>
              <a:r>
                <a:rPr lang="zh-CN" altLang="zh-CN" sz="15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云服务和后端接口调用</a:t>
              </a:r>
              <a:endParaRPr lang="zh-CN" altLang="zh-CN" sz="15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圆角矩形 18"/>
          <p:cNvSpPr/>
          <p:nvPr/>
        </p:nvSpPr>
        <p:spPr>
          <a:xfrm>
            <a:off x="4090722" y="3791881"/>
            <a:ext cx="384745" cy="383428"/>
          </a:xfrm>
          <a:prstGeom prst="roundRect">
            <a:avLst/>
          </a:prstGeom>
          <a:solidFill>
            <a:srgbClr val="6699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anchor="ctr"/>
          <a:lstStyle/>
          <a:p>
            <a:pPr algn="ctr"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751848" y="3791881"/>
            <a:ext cx="2806850" cy="383428"/>
            <a:chOff x="6339097" y="5057483"/>
            <a:chExt cx="3744416" cy="511504"/>
          </a:xfrm>
        </p:grpSpPr>
        <p:sp>
          <p:nvSpPr>
            <p:cNvPr id="21" name="圆角矩形 20"/>
            <p:cNvSpPr/>
            <p:nvPr/>
          </p:nvSpPr>
          <p:spPr>
            <a:xfrm>
              <a:off x="6339097" y="5057483"/>
              <a:ext cx="3744416" cy="511504"/>
            </a:xfrm>
            <a:prstGeom prst="roundRect">
              <a:avLst/>
            </a:prstGeom>
            <a:solidFill>
              <a:srgbClr val="6699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anchor="ctr"/>
            <a:lstStyle/>
            <a:p>
              <a:pPr algn="ctr">
                <a:defRPr/>
              </a:pPr>
              <a:endParaRPr lang="zh-CN" altLang="en-US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723478" y="5085978"/>
              <a:ext cx="2736174" cy="427790"/>
            </a:xfrm>
            <a:prstGeom prst="rect">
              <a:avLst/>
            </a:prstGeom>
          </p:spPr>
          <p:txBody>
            <a:bodyPr wrap="square" lIns="91422" tIns="45711" rIns="91422" bIns="45711">
              <a:spAutoFit/>
            </a:bodyPr>
            <a:lstStyle/>
            <a:p>
              <a:pPr>
                <a:defRPr/>
              </a:pPr>
              <a:r>
                <a:rPr lang="zh-CN" altLang="zh-CN" sz="15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项目上线部署</a:t>
              </a:r>
              <a:endParaRPr lang="zh-CN" altLang="zh-CN" sz="15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TextBox 21"/>
          <p:cNvSpPr txBox="1"/>
          <p:nvPr/>
        </p:nvSpPr>
        <p:spPr>
          <a:xfrm>
            <a:off x="145813" y="1664552"/>
            <a:ext cx="2105138" cy="1015186"/>
          </a:xfrm>
          <a:prstGeom prst="rect">
            <a:avLst/>
          </a:prstGeom>
          <a:noFill/>
        </p:spPr>
        <p:txBody>
          <a:bodyPr wrap="square" lIns="91413" tIns="45706" rIns="91413" bIns="45706">
            <a:spAutoFit/>
          </a:bodyPr>
          <a:lstStyle/>
          <a:p>
            <a:pPr algn="r">
              <a:defRPr/>
            </a:pPr>
            <a:r>
              <a:rPr lang="zh-CN" altLang="en-US" sz="3600" b="1" spc="150" dirty="0">
                <a:solidFill>
                  <a:srgbClr val="66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endParaRPr lang="en-US" altLang="zh-CN" sz="3600" b="1" spc="150" dirty="0">
              <a:solidFill>
                <a:srgbClr val="66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defRPr/>
            </a:pPr>
            <a:r>
              <a:rPr lang="en-US" altLang="zh-CN" sz="2400" b="1" spc="150" dirty="0">
                <a:solidFill>
                  <a:srgbClr val="66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400" b="1" spc="150" dirty="0">
              <a:solidFill>
                <a:srgbClr val="66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下箭头 23"/>
          <p:cNvSpPr/>
          <p:nvPr/>
        </p:nvSpPr>
        <p:spPr>
          <a:xfrm rot="16200000">
            <a:off x="3207466" y="3728792"/>
            <a:ext cx="431823" cy="509606"/>
          </a:xfrm>
          <a:prstGeom prst="downArrow">
            <a:avLst/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1171393" y="519997"/>
            <a:ext cx="7972607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7"/>
          <p:cNvSpPr>
            <a:spLocks noChangeArrowheads="1"/>
          </p:cNvSpPr>
          <p:nvPr/>
        </p:nvSpPr>
        <p:spPr bwMode="auto">
          <a:xfrm>
            <a:off x="3965575" y="1411437"/>
            <a:ext cx="1038225" cy="915987"/>
          </a:xfrm>
          <a:custGeom>
            <a:avLst/>
            <a:gdLst>
              <a:gd name="T0" fmla="*/ 2684 w 2684"/>
              <a:gd name="T1" fmla="*/ 2365 h 2365"/>
              <a:gd name="T2" fmla="*/ 1342 w 2684"/>
              <a:gd name="T3" fmla="*/ 0 h 2365"/>
              <a:gd name="T4" fmla="*/ 0 w 2684"/>
              <a:gd name="T5" fmla="*/ 2365 h 2365"/>
              <a:gd name="T6" fmla="*/ 2684 w 2684"/>
              <a:gd name="T7" fmla="*/ 2365 h 2365"/>
              <a:gd name="T8" fmla="*/ 0 60000 65536"/>
              <a:gd name="T9" fmla="*/ 0 60000 65536"/>
              <a:gd name="T10" fmla="*/ 0 60000 65536"/>
              <a:gd name="T11" fmla="*/ 0 60000 65536"/>
              <a:gd name="T12" fmla="*/ 0 w 2684"/>
              <a:gd name="T13" fmla="*/ 0 h 2365"/>
              <a:gd name="T14" fmla="*/ 2684 w 2684"/>
              <a:gd name="T15" fmla="*/ 2365 h 236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84" h="2365">
                <a:moveTo>
                  <a:pt x="2684" y="2365"/>
                </a:moveTo>
                <a:lnTo>
                  <a:pt x="1342" y="0"/>
                </a:lnTo>
                <a:lnTo>
                  <a:pt x="0" y="2365"/>
                </a:lnTo>
                <a:lnTo>
                  <a:pt x="2684" y="2365"/>
                </a:lnTo>
                <a:close/>
              </a:path>
            </a:pathLst>
          </a:custGeom>
          <a:solidFill>
            <a:srgbClr val="669900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9" name="Freeform 8"/>
          <p:cNvSpPr>
            <a:spLocks noChangeArrowheads="1"/>
          </p:cNvSpPr>
          <p:nvPr/>
        </p:nvSpPr>
        <p:spPr bwMode="auto">
          <a:xfrm>
            <a:off x="2936875" y="2327424"/>
            <a:ext cx="1028700" cy="990600"/>
          </a:xfrm>
          <a:custGeom>
            <a:avLst/>
            <a:gdLst>
              <a:gd name="T0" fmla="*/ 2664 w 2664"/>
              <a:gd name="T1" fmla="*/ 0 h 2553"/>
              <a:gd name="T2" fmla="*/ 0 w 2664"/>
              <a:gd name="T3" fmla="*/ 546 h 2553"/>
              <a:gd name="T4" fmla="*/ 1835 w 2664"/>
              <a:gd name="T5" fmla="*/ 2553 h 2553"/>
              <a:gd name="T6" fmla="*/ 2664 w 2664"/>
              <a:gd name="T7" fmla="*/ 0 h 2553"/>
              <a:gd name="T8" fmla="*/ 0 60000 65536"/>
              <a:gd name="T9" fmla="*/ 0 60000 65536"/>
              <a:gd name="T10" fmla="*/ 0 60000 65536"/>
              <a:gd name="T11" fmla="*/ 0 60000 65536"/>
              <a:gd name="T12" fmla="*/ 0 w 2664"/>
              <a:gd name="T13" fmla="*/ 0 h 2553"/>
              <a:gd name="T14" fmla="*/ 2664 w 2664"/>
              <a:gd name="T15" fmla="*/ 2553 h 25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64" h="2553">
                <a:moveTo>
                  <a:pt x="2664" y="0"/>
                </a:moveTo>
                <a:lnTo>
                  <a:pt x="0" y="546"/>
                </a:lnTo>
                <a:lnTo>
                  <a:pt x="1835" y="2553"/>
                </a:lnTo>
                <a:lnTo>
                  <a:pt x="2664" y="0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0" name="Freeform 9"/>
          <p:cNvSpPr>
            <a:spLocks noChangeArrowheads="1"/>
          </p:cNvSpPr>
          <p:nvPr/>
        </p:nvSpPr>
        <p:spPr bwMode="auto">
          <a:xfrm>
            <a:off x="3527425" y="3318024"/>
            <a:ext cx="955675" cy="1044575"/>
          </a:xfrm>
          <a:custGeom>
            <a:avLst/>
            <a:gdLst>
              <a:gd name="T0" fmla="*/ 305 w 2476"/>
              <a:gd name="T1" fmla="*/ 0 h 2702"/>
              <a:gd name="T2" fmla="*/ 0 w 2476"/>
              <a:gd name="T3" fmla="*/ 2702 h 2702"/>
              <a:gd name="T4" fmla="*/ 2476 w 2476"/>
              <a:gd name="T5" fmla="*/ 1578 h 2702"/>
              <a:gd name="T6" fmla="*/ 305 w 2476"/>
              <a:gd name="T7" fmla="*/ 0 h 2702"/>
              <a:gd name="T8" fmla="*/ 0 60000 65536"/>
              <a:gd name="T9" fmla="*/ 0 60000 65536"/>
              <a:gd name="T10" fmla="*/ 0 60000 65536"/>
              <a:gd name="T11" fmla="*/ 0 60000 65536"/>
              <a:gd name="T12" fmla="*/ 0 w 2476"/>
              <a:gd name="T13" fmla="*/ 0 h 2702"/>
              <a:gd name="T14" fmla="*/ 2476 w 2476"/>
              <a:gd name="T15" fmla="*/ 2702 h 27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76" h="2702">
                <a:moveTo>
                  <a:pt x="305" y="0"/>
                </a:moveTo>
                <a:lnTo>
                  <a:pt x="0" y="2702"/>
                </a:lnTo>
                <a:lnTo>
                  <a:pt x="2476" y="1578"/>
                </a:lnTo>
                <a:lnTo>
                  <a:pt x="305" y="0"/>
                </a:lnTo>
                <a:close/>
              </a:path>
            </a:pathLst>
          </a:custGeom>
          <a:solidFill>
            <a:srgbClr val="669900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1" name="Freeform 10"/>
          <p:cNvSpPr>
            <a:spLocks noChangeArrowheads="1"/>
          </p:cNvSpPr>
          <p:nvPr/>
        </p:nvSpPr>
        <p:spPr bwMode="auto">
          <a:xfrm>
            <a:off x="4483100" y="3318024"/>
            <a:ext cx="958850" cy="1044575"/>
          </a:xfrm>
          <a:custGeom>
            <a:avLst/>
            <a:gdLst>
              <a:gd name="T0" fmla="*/ 0 w 2476"/>
              <a:gd name="T1" fmla="*/ 1578 h 2702"/>
              <a:gd name="T2" fmla="*/ 2476 w 2476"/>
              <a:gd name="T3" fmla="*/ 2702 h 2702"/>
              <a:gd name="T4" fmla="*/ 2172 w 2476"/>
              <a:gd name="T5" fmla="*/ 0 h 2702"/>
              <a:gd name="T6" fmla="*/ 0 w 2476"/>
              <a:gd name="T7" fmla="*/ 1578 h 2702"/>
              <a:gd name="T8" fmla="*/ 0 60000 65536"/>
              <a:gd name="T9" fmla="*/ 0 60000 65536"/>
              <a:gd name="T10" fmla="*/ 0 60000 65536"/>
              <a:gd name="T11" fmla="*/ 0 60000 65536"/>
              <a:gd name="T12" fmla="*/ 0 w 2476"/>
              <a:gd name="T13" fmla="*/ 0 h 2702"/>
              <a:gd name="T14" fmla="*/ 2476 w 2476"/>
              <a:gd name="T15" fmla="*/ 2702 h 27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76" h="2702">
                <a:moveTo>
                  <a:pt x="0" y="1578"/>
                </a:moveTo>
                <a:lnTo>
                  <a:pt x="2476" y="2702"/>
                </a:lnTo>
                <a:lnTo>
                  <a:pt x="2172" y="0"/>
                </a:lnTo>
                <a:lnTo>
                  <a:pt x="0" y="1578"/>
                </a:lnTo>
                <a:close/>
              </a:path>
            </a:pathLst>
          </a:custGeom>
          <a:solidFill>
            <a:srgbClr val="669900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2" name="Freeform 11"/>
          <p:cNvSpPr>
            <a:spLocks noChangeArrowheads="1"/>
          </p:cNvSpPr>
          <p:nvPr/>
        </p:nvSpPr>
        <p:spPr bwMode="auto">
          <a:xfrm>
            <a:off x="5003800" y="2327424"/>
            <a:ext cx="1028700" cy="990600"/>
          </a:xfrm>
          <a:custGeom>
            <a:avLst/>
            <a:gdLst>
              <a:gd name="T0" fmla="*/ 830 w 2664"/>
              <a:gd name="T1" fmla="*/ 2553 h 2553"/>
              <a:gd name="T2" fmla="*/ 2664 w 2664"/>
              <a:gd name="T3" fmla="*/ 546 h 2553"/>
              <a:gd name="T4" fmla="*/ 0 w 2664"/>
              <a:gd name="T5" fmla="*/ 0 h 2553"/>
              <a:gd name="T6" fmla="*/ 830 w 2664"/>
              <a:gd name="T7" fmla="*/ 2553 h 2553"/>
              <a:gd name="T8" fmla="*/ 0 60000 65536"/>
              <a:gd name="T9" fmla="*/ 0 60000 65536"/>
              <a:gd name="T10" fmla="*/ 0 60000 65536"/>
              <a:gd name="T11" fmla="*/ 0 60000 65536"/>
              <a:gd name="T12" fmla="*/ 0 w 2664"/>
              <a:gd name="T13" fmla="*/ 0 h 2553"/>
              <a:gd name="T14" fmla="*/ 2664 w 2664"/>
              <a:gd name="T15" fmla="*/ 2553 h 25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64" h="2553">
                <a:moveTo>
                  <a:pt x="830" y="2553"/>
                </a:moveTo>
                <a:lnTo>
                  <a:pt x="2664" y="546"/>
                </a:lnTo>
                <a:lnTo>
                  <a:pt x="0" y="0"/>
                </a:lnTo>
                <a:lnTo>
                  <a:pt x="830" y="2553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txBody>
          <a:bodyPr/>
          <a:lstStyle/>
          <a:p>
            <a:endParaRPr lang="zh-CN" altLang="zh-CN">
              <a:solidFill>
                <a:srgbClr val="000000"/>
              </a:solidFill>
              <a:latin typeface="Calibri" panose="020F0502020204030204" pitchFamily="34" charset="0"/>
              <a:sym typeface="宋体" panose="02010600030101010101" pitchFamily="2" charset="-122"/>
            </a:endParaRPr>
          </a:p>
        </p:txBody>
      </p:sp>
      <p:sp>
        <p:nvSpPr>
          <p:cNvPr id="13" name="矩形 7"/>
          <p:cNvSpPr>
            <a:spLocks noChangeArrowheads="1"/>
          </p:cNvSpPr>
          <p:nvPr/>
        </p:nvSpPr>
        <p:spPr bwMode="auto">
          <a:xfrm>
            <a:off x="4303713" y="1830537"/>
            <a:ext cx="35718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Swiss911 UCm BT" pitchFamily="2" charset="0"/>
                <a:sym typeface="Swiss911 UCm BT" pitchFamily="2" charset="0"/>
              </a:rPr>
              <a:t>01</a:t>
            </a:r>
            <a:endParaRPr lang="zh-CN" altLang="en-US" sz="2800">
              <a:solidFill>
                <a:schemeClr val="bg1"/>
              </a:solidFill>
              <a:latin typeface="Swiss911 UCm BT" pitchFamily="2" charset="0"/>
              <a:sym typeface="Swiss911 UCm BT" pitchFamily="2" charset="0"/>
            </a:endParaRPr>
          </a:p>
        </p:txBody>
      </p:sp>
      <p:sp>
        <p:nvSpPr>
          <p:cNvPr id="14" name="矩形 8"/>
          <p:cNvSpPr>
            <a:spLocks noChangeArrowheads="1"/>
          </p:cNvSpPr>
          <p:nvPr/>
        </p:nvSpPr>
        <p:spPr bwMode="auto">
          <a:xfrm>
            <a:off x="5264150" y="2514749"/>
            <a:ext cx="3571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Swiss911 UCm BT" pitchFamily="2" charset="0"/>
                <a:sym typeface="Swiss911 UCm BT" pitchFamily="2" charset="0"/>
              </a:rPr>
              <a:t>02</a:t>
            </a:r>
            <a:endParaRPr lang="zh-CN" altLang="en-US" sz="2800">
              <a:solidFill>
                <a:schemeClr val="bg1"/>
              </a:solidFill>
              <a:latin typeface="Swiss911 UCm BT" pitchFamily="2" charset="0"/>
              <a:sym typeface="Swiss911 UCm BT" pitchFamily="2" charset="0"/>
            </a:endParaRPr>
          </a:p>
        </p:txBody>
      </p:sp>
      <p:sp>
        <p:nvSpPr>
          <p:cNvPr id="15" name="矩形 9"/>
          <p:cNvSpPr>
            <a:spLocks noChangeArrowheads="1"/>
          </p:cNvSpPr>
          <p:nvPr/>
        </p:nvSpPr>
        <p:spPr bwMode="auto">
          <a:xfrm>
            <a:off x="4905375" y="3654574"/>
            <a:ext cx="35718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Swiss911 UCm BT" pitchFamily="2" charset="0"/>
                <a:sym typeface="Swiss911 UCm BT" pitchFamily="2" charset="0"/>
              </a:rPr>
              <a:t>03</a:t>
            </a:r>
            <a:endParaRPr lang="zh-CN" altLang="en-US" sz="2800">
              <a:solidFill>
                <a:schemeClr val="bg1"/>
              </a:solidFill>
              <a:latin typeface="Swiss911 UCm BT" pitchFamily="2" charset="0"/>
              <a:sym typeface="Swiss911 UCm BT" pitchFamily="2" charset="0"/>
            </a:endParaRPr>
          </a:p>
        </p:txBody>
      </p:sp>
      <p:sp>
        <p:nvSpPr>
          <p:cNvPr id="16" name="矩形 10"/>
          <p:cNvSpPr>
            <a:spLocks noChangeArrowheads="1"/>
          </p:cNvSpPr>
          <p:nvPr/>
        </p:nvSpPr>
        <p:spPr bwMode="auto">
          <a:xfrm>
            <a:off x="3646488" y="3668862"/>
            <a:ext cx="35718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Swiss911 UCm BT" pitchFamily="2" charset="0"/>
                <a:sym typeface="Swiss911 UCm BT" pitchFamily="2" charset="0"/>
              </a:rPr>
              <a:t>04</a:t>
            </a:r>
            <a:endParaRPr lang="zh-CN" altLang="en-US" sz="2800">
              <a:solidFill>
                <a:schemeClr val="bg1"/>
              </a:solidFill>
              <a:latin typeface="Swiss911 UCm BT" pitchFamily="2" charset="0"/>
              <a:sym typeface="Swiss911 UCm BT" pitchFamily="2" charset="0"/>
            </a:endParaRPr>
          </a:p>
        </p:txBody>
      </p:sp>
      <p:sp>
        <p:nvSpPr>
          <p:cNvPr id="17" name="矩形 11"/>
          <p:cNvSpPr>
            <a:spLocks noChangeArrowheads="1"/>
          </p:cNvSpPr>
          <p:nvPr/>
        </p:nvSpPr>
        <p:spPr bwMode="auto">
          <a:xfrm>
            <a:off x="3348038" y="2524274"/>
            <a:ext cx="35718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2800">
                <a:solidFill>
                  <a:schemeClr val="bg1"/>
                </a:solidFill>
                <a:latin typeface="Swiss911 UCm BT" pitchFamily="2" charset="0"/>
                <a:sym typeface="Swiss911 UCm BT" pitchFamily="2" charset="0"/>
              </a:rPr>
              <a:t>05</a:t>
            </a:r>
            <a:endParaRPr lang="zh-CN" altLang="en-US" sz="2800">
              <a:solidFill>
                <a:schemeClr val="bg1"/>
              </a:solidFill>
              <a:latin typeface="Swiss911 UCm BT" pitchFamily="2" charset="0"/>
              <a:sym typeface="Swiss911 UCm BT" pitchFamily="2" charset="0"/>
            </a:endParaRPr>
          </a:p>
        </p:txBody>
      </p:sp>
      <p:sp>
        <p:nvSpPr>
          <p:cNvPr id="18" name="TextBox 12"/>
          <p:cNvSpPr>
            <a:spLocks noChangeArrowheads="1"/>
          </p:cNvSpPr>
          <p:nvPr/>
        </p:nvSpPr>
        <p:spPr bwMode="auto">
          <a:xfrm>
            <a:off x="4879975" y="1260624"/>
            <a:ext cx="2571750" cy="7689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/>
            <a:r>
              <a:rPr lang="en-US" sz="1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sz="1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设置体验人员</a:t>
            </a:r>
            <a:endParaRPr sz="1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sz="1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在小程序成员管理中有开发成员和体验成员两个按钮，选择【体验成员】按钮添加体验成员，目前可以设置50个体验成员，开发成员默认具备体验能力，无需重复添加；</a:t>
            </a:r>
            <a:endParaRPr sz="1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3"/>
          <p:cNvSpPr>
            <a:spLocks noChangeArrowheads="1"/>
          </p:cNvSpPr>
          <p:nvPr/>
        </p:nvSpPr>
        <p:spPr bwMode="auto">
          <a:xfrm>
            <a:off x="6138863" y="2484587"/>
            <a:ext cx="2109787" cy="615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/>
            <a:r>
              <a:rPr lang="en-US" sz="1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sz="1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设置体验包</a:t>
            </a:r>
            <a:endParaRPr sz="1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just"/>
            <a:r>
              <a:rPr lang="en-US" altLang="zh-CN" sz="1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在开发管理中选择需要设置为体验版的版本，在相应版本后选择更多选择设置为体验版</a:t>
            </a:r>
            <a:r>
              <a:rPr lang="zh-CN" altLang="en-US" sz="1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。随后生成二维码。</a:t>
            </a:r>
            <a:endParaRPr lang="zh-CN" altLang="en-US" sz="1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14"/>
          <p:cNvSpPr>
            <a:spLocks noChangeArrowheads="1"/>
          </p:cNvSpPr>
          <p:nvPr/>
        </p:nvSpPr>
        <p:spPr bwMode="auto">
          <a:xfrm>
            <a:off x="5622925" y="3930799"/>
            <a:ext cx="2109788" cy="461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/>
            <a:r>
              <a:rPr lang="en-US" sz="1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1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</a:t>
            </a:r>
            <a:r>
              <a:rPr sz="1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开始测试</a:t>
            </a:r>
            <a:endParaRPr sz="1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just"/>
            <a:r>
              <a:rPr lang="en-US" altLang="zh-CN" sz="100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体验人员用手机支付宝扫描生成的二维码就可以进行测试。</a:t>
            </a:r>
            <a:endParaRPr lang="en-US" altLang="zh-CN" sz="100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15"/>
          <p:cNvSpPr>
            <a:spLocks noChangeArrowheads="1"/>
          </p:cNvSpPr>
          <p:nvPr/>
        </p:nvSpPr>
        <p:spPr bwMode="auto">
          <a:xfrm>
            <a:off x="822960" y="3629025"/>
            <a:ext cx="2421890" cy="1384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just"/>
            <a:r>
              <a:rPr sz="1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在小程序开发者工具中，提供了一键上传的功能：</a:t>
            </a:r>
            <a:endParaRPr sz="1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sz="1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sz="1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sz="1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首先，当然你需要一个 APP ID</a:t>
            </a:r>
            <a:endParaRPr sz="1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sz="1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sz="1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sz="1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httpRequest 白名单，小程序中所有的请求地址都得在白名单内，在提交前请务必注意</a:t>
            </a:r>
            <a:endParaRPr sz="1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sz="1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3</a:t>
            </a:r>
            <a:r>
              <a:rPr lang="zh-CN" altLang="en-US" sz="1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sz="1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线上版本／本次上传版本，为了便于管理</a:t>
            </a:r>
            <a:r>
              <a:rPr lang="zh-CN" sz="1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sz="1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每次上传都会递增版本；你也可以制定自己的版本号规则</a:t>
            </a:r>
            <a:endParaRPr sz="1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16"/>
          <p:cNvSpPr>
            <a:spLocks noChangeArrowheads="1"/>
          </p:cNvSpPr>
          <p:nvPr/>
        </p:nvSpPr>
        <p:spPr bwMode="auto">
          <a:xfrm>
            <a:off x="1136650" y="1881337"/>
            <a:ext cx="2108200" cy="153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/>
            <a:r>
              <a:rPr lang="zh-CN" altLang="en-US" sz="1000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在支付宝中打开小程序验证完毕。</a:t>
            </a:r>
            <a:endParaRPr lang="zh-CN" altLang="en-US" sz="1000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17"/>
          <p:cNvSpPr>
            <a:spLocks noChangeArrowheads="1"/>
          </p:cNvSpPr>
          <p:nvPr/>
        </p:nvSpPr>
        <p:spPr bwMode="auto">
          <a:xfrm>
            <a:off x="4879975" y="1059133"/>
            <a:ext cx="1262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体验版测试</a:t>
            </a: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18"/>
          <p:cNvSpPr>
            <a:spLocks noChangeArrowheads="1"/>
          </p:cNvSpPr>
          <p:nvPr/>
        </p:nvSpPr>
        <p:spPr bwMode="auto">
          <a:xfrm>
            <a:off x="6138863" y="2260871"/>
            <a:ext cx="1262062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体验版测试</a:t>
            </a: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19"/>
          <p:cNvSpPr>
            <a:spLocks noChangeArrowheads="1"/>
          </p:cNvSpPr>
          <p:nvPr/>
        </p:nvSpPr>
        <p:spPr bwMode="auto">
          <a:xfrm>
            <a:off x="5622925" y="3708671"/>
            <a:ext cx="1262063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体验版测试</a:t>
            </a: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20"/>
          <p:cNvSpPr>
            <a:spLocks noChangeArrowheads="1"/>
          </p:cNvSpPr>
          <p:nvPr/>
        </p:nvSpPr>
        <p:spPr bwMode="auto">
          <a:xfrm>
            <a:off x="1136650" y="3403600"/>
            <a:ext cx="1925955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支付宝小程序开发工具 上传</a:t>
            </a: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21"/>
          <p:cNvSpPr>
            <a:spLocks noChangeArrowheads="1"/>
          </p:cNvSpPr>
          <p:nvPr/>
        </p:nvSpPr>
        <p:spPr bwMode="auto">
          <a:xfrm>
            <a:off x="1136650" y="1649683"/>
            <a:ext cx="1081088" cy="18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开发完成</a:t>
            </a: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22"/>
          <p:cNvSpPr>
            <a:spLocks noChangeArrowheads="1"/>
          </p:cNvSpPr>
          <p:nvPr/>
        </p:nvSpPr>
        <p:spPr bwMode="auto">
          <a:xfrm>
            <a:off x="3995936" y="2737832"/>
            <a:ext cx="991394" cy="415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环境打包和上线</a:t>
            </a:r>
            <a:endParaRPr lang="zh-CN" altLang="en-US" b="1" dirty="0">
              <a:solidFill>
                <a:srgbClr val="66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"/>
          <p:cNvSpPr txBox="1"/>
          <p:nvPr/>
        </p:nvSpPr>
        <p:spPr>
          <a:xfrm>
            <a:off x="1015365" y="105410"/>
            <a:ext cx="295021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小程序环境打包和上线</a:t>
            </a:r>
            <a:endParaRPr lang="zh-CN" altLang="en-US" sz="21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79" y="105526"/>
            <a:ext cx="438224" cy="43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7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00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3500"/>
                            </p:stCondLst>
                            <p:childTnLst>
                              <p:par>
                                <p:cTn id="9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45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600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0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6500"/>
                            </p:stCondLst>
                            <p:childTnLst>
                              <p:par>
                                <p:cTn id="1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75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8000"/>
                            </p:stCondLst>
                            <p:childTnLst>
                              <p:par>
                                <p:cTn id="1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9000"/>
                            </p:stCondLst>
                            <p:childTnLst>
                              <p:par>
                                <p:cTn id="12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 tmFilter="0,0; .5, 1; 1, 1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 autoUpdateAnimBg="0"/>
      <p:bldP spid="9" grpId="0" bldLvl="0" animBg="1" autoUpdateAnimBg="0"/>
      <p:bldP spid="10" grpId="0" bldLvl="0" animBg="1" autoUpdateAnimBg="0"/>
      <p:bldP spid="11" grpId="0" bldLvl="0" animBg="1" autoUpdateAnimBg="0"/>
      <p:bldP spid="12" grpId="0" bldLvl="0" animBg="1" autoUpdateAnimBg="0"/>
      <p:bldP spid="13" grpId="0" bldLvl="0" autoUpdateAnimBg="0"/>
      <p:bldP spid="14" grpId="0" bldLvl="0" autoUpdateAnimBg="0"/>
      <p:bldP spid="15" grpId="0" bldLvl="0" autoUpdateAnimBg="0"/>
      <p:bldP spid="16" grpId="0" bldLvl="0" autoUpdateAnimBg="0"/>
      <p:bldP spid="17" grpId="0" bldLvl="0" autoUpdateAnimBg="0"/>
      <p:bldP spid="18" grpId="0" bldLvl="0" autoUpdateAnimBg="0"/>
      <p:bldP spid="19" grpId="0" bldLvl="0" autoUpdateAnimBg="0"/>
      <p:bldP spid="20" grpId="0" bldLvl="0" autoUpdateAnimBg="0"/>
      <p:bldP spid="21" grpId="0" bldLvl="0" autoUpdateAnimBg="0"/>
      <p:bldP spid="22" grpId="0" bldLvl="0" autoUpdateAnimBg="0"/>
      <p:bldP spid="23" grpId="0" bldLvl="0" autoUpdateAnimBg="0"/>
      <p:bldP spid="24" grpId="0" bldLvl="0" autoUpdateAnimBg="0"/>
      <p:bldP spid="25" grpId="0" bldLvl="0" autoUpdateAnimBg="0"/>
      <p:bldP spid="26" grpId="0" bldLvl="0" autoUpdateAnimBg="0"/>
      <p:bldP spid="27" grpId="0" bldLvl="0" autoUpdateAnimBg="0"/>
      <p:bldP spid="28" grpId="0" bldLvl="0" autoUpdateAnimBg="0"/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44"/>
            <a:ext cx="9143999" cy="5142013"/>
          </a:xfrm>
          <a:prstGeom prst="rect">
            <a:avLst/>
          </a:prstGeom>
        </p:spPr>
      </p:pic>
      <p:sp>
        <p:nvSpPr>
          <p:cNvPr id="6" name="TextBox 12"/>
          <p:cNvSpPr txBox="1"/>
          <p:nvPr/>
        </p:nvSpPr>
        <p:spPr>
          <a:xfrm>
            <a:off x="1765150" y="1870066"/>
            <a:ext cx="5613700" cy="576749"/>
          </a:xfrm>
          <a:prstGeom prst="rect">
            <a:avLst/>
          </a:prstGeom>
          <a:noFill/>
        </p:spPr>
        <p:txBody>
          <a:bodyPr wrap="square" lIns="68568" tIns="34284" rIns="68568" bIns="34284" rtlCol="0" anchor="ctr">
            <a:spAutoFit/>
          </a:bodyPr>
          <a:lstStyle>
            <a:defPPr>
              <a:defRPr lang="zh-CN"/>
            </a:defPPr>
            <a:lvl1pPr algn="ctr">
              <a:defRPr sz="6000" b="1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33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演示完毕，感谢您的聆听</a:t>
            </a:r>
            <a:endParaRPr lang="zh-CN" altLang="en-US" sz="33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17"/>
          <p:cNvSpPr txBox="1"/>
          <p:nvPr/>
        </p:nvSpPr>
        <p:spPr>
          <a:xfrm>
            <a:off x="2520841" y="2403287"/>
            <a:ext cx="4036380" cy="43835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68544" tIns="34272" rIns="68544" bIns="34272" numCol="1" anchor="ctr" anchorCtr="0" compatLnSpc="1"/>
          <a:lstStyle>
            <a:defPPr>
              <a:defRPr lang="zh-CN"/>
            </a:defPPr>
            <a:lvl1pPr indent="0" fontAlgn="base">
              <a:spcBef>
                <a:spcPct val="20000"/>
              </a:spcBef>
              <a:spcAft>
                <a:spcPct val="0"/>
              </a:spcAft>
              <a:buFontTx/>
              <a:buNone/>
              <a:defRPr sz="32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accent2"/>
                </a:solidFill>
                <a:ea typeface="仿宋_GB2312" pitchFamily="49" charset="-122"/>
              </a:defRPr>
            </a:lvl2pPr>
            <a:lvl3pPr marL="1143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ea typeface="宋体" panose="02010600030101010101" pitchFamily="2" charset="-122"/>
              </a:defRPr>
            </a:lvl3pPr>
            <a:lvl4pPr marL="1600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ea typeface="宋体" panose="02010600030101010101" pitchFamily="2" charset="-122"/>
              </a:defRPr>
            </a:lvl4pPr>
            <a:lvl5pPr marL="20574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 sz="135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0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93" y="364180"/>
            <a:ext cx="438224" cy="43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8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42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5" name="矩形 8"/>
          <p:cNvSpPr/>
          <p:nvPr/>
        </p:nvSpPr>
        <p:spPr bwMode="auto">
          <a:xfrm>
            <a:off x="685593" y="1055851"/>
            <a:ext cx="6344399" cy="3405125"/>
          </a:xfrm>
          <a:prstGeom prst="rect">
            <a:avLst/>
          </a:prstGeom>
          <a:solidFill>
            <a:srgbClr val="FFFFFF">
              <a:alpha val="58038"/>
            </a:srgbClr>
          </a:solidFill>
          <a:ln w="25400">
            <a:solidFill>
              <a:srgbClr val="669900"/>
            </a:solidFill>
            <a:miter lim="800000"/>
          </a:ln>
        </p:spPr>
        <p:txBody>
          <a:bodyPr/>
          <a:lstStyle/>
          <a:p>
            <a:endParaRPr lang="zh-CN" altLang="en-US" sz="1350">
              <a:solidFill>
                <a:srgbClr val="000000"/>
              </a:solidFill>
              <a:sym typeface="Arial" panose="020B0604020202020204" pitchFamily="34" charset="0"/>
            </a:endParaRPr>
          </a:p>
        </p:txBody>
      </p:sp>
      <p:sp>
        <p:nvSpPr>
          <p:cNvPr id="6" name="矩形 17"/>
          <p:cNvSpPr>
            <a:spLocks noChangeArrowheads="1"/>
          </p:cNvSpPr>
          <p:nvPr/>
        </p:nvSpPr>
        <p:spPr bwMode="auto">
          <a:xfrm>
            <a:off x="1064013" y="702419"/>
            <a:ext cx="1647748" cy="720560"/>
          </a:xfrm>
          <a:prstGeom prst="rect">
            <a:avLst/>
          </a:prstGeom>
          <a:solidFill>
            <a:srgbClr val="669900"/>
          </a:solidFill>
          <a:ln>
            <a:noFill/>
          </a:ln>
        </p:spPr>
        <p:txBody>
          <a:bodyPr/>
          <a:lstStyle/>
          <a:p>
            <a:endParaRPr lang="zh-CN" altLang="en-US" sz="1500" b="1">
              <a:sym typeface="Arial" panose="020B0604020202020204" pitchFamily="34" charset="0"/>
            </a:endParaRPr>
          </a:p>
        </p:txBody>
      </p:sp>
      <p:sp>
        <p:nvSpPr>
          <p:cNvPr id="7" name="TextBox 18"/>
          <p:cNvSpPr>
            <a:spLocks noChangeArrowheads="1"/>
          </p:cNvSpPr>
          <p:nvPr/>
        </p:nvSpPr>
        <p:spPr bwMode="auto">
          <a:xfrm>
            <a:off x="1105687" y="730842"/>
            <a:ext cx="1564399" cy="646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大黑简体" pitchFamily="65" charset="-122"/>
              </a:rPr>
              <a:t>前 言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大黑简体" pitchFamily="65" charset="-122"/>
            </a:endParaRPr>
          </a:p>
        </p:txBody>
      </p:sp>
      <p:sp>
        <p:nvSpPr>
          <p:cNvPr id="8" name="TextBox 10"/>
          <p:cNvSpPr txBox="1"/>
          <p:nvPr/>
        </p:nvSpPr>
        <p:spPr>
          <a:xfrm>
            <a:off x="1196990" y="1890181"/>
            <a:ext cx="5426170" cy="2037080"/>
          </a:xfrm>
          <a:prstGeom prst="rect">
            <a:avLst/>
          </a:prstGeom>
          <a:noFill/>
        </p:spPr>
        <p:txBody>
          <a:bodyPr wrap="square" lIns="68568" tIns="34284" rIns="68568" bIns="34284" rtlCol="0">
            <a:spAutoFit/>
          </a:bodyPr>
          <a:lstStyle/>
          <a:p>
            <a:r>
              <a:rPr lang="en-US" sz="1600" dirty="0"/>
              <a:t>        </a:t>
            </a:r>
            <a:r>
              <a:rPr sz="1600" dirty="0"/>
              <a:t>支付宝开放平台基于支付宝的海量用户，将强大的支付、营销、数据能力，通过接口等形式开放给第三方合作伙伴，帮助第三方合作伙伴创建更具竞争力的应用。</a:t>
            </a:r>
            <a:endParaRPr sz="1600" dirty="0"/>
          </a:p>
          <a:p>
            <a:endParaRPr sz="1600" dirty="0"/>
          </a:p>
          <a:p>
            <a:r>
              <a:rPr sz="1600" dirty="0"/>
              <a:t>         通过接入支付宝开放平台，第三方合作伙伴可以获得更多的流量、用户和收益，而第三方合作伙伴提供的服务也让用户获得了更丰富的体验，平台生态更加繁荣，最终实现多方共赢。</a:t>
            </a:r>
            <a:endParaRPr sz="1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2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7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 autoUpdateAnimBg="0"/>
      <p:bldP spid="6" grpId="0" bldLvl="0" animBg="1" autoUpdateAnimBg="0"/>
      <p:bldP spid="7" grpId="0" bldLvl="0" autoUpdateAnimBg="0"/>
      <p:bldP spid="8" grpId="0"/>
      <p:bldP spid="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" y="1"/>
            <a:ext cx="9143136" cy="5143499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4090625" y="1180424"/>
            <a:ext cx="384745" cy="383428"/>
          </a:xfrm>
          <a:prstGeom prst="roundRect">
            <a:avLst/>
          </a:prstGeom>
          <a:solidFill>
            <a:srgbClr val="6699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anchor="ctr"/>
          <a:lstStyle/>
          <a:p>
            <a:pPr algn="ctr"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751848" y="1180424"/>
            <a:ext cx="2806850" cy="383428"/>
            <a:chOff x="6339097" y="1573726"/>
            <a:chExt cx="3744416" cy="511504"/>
          </a:xfrm>
        </p:grpSpPr>
        <p:sp>
          <p:nvSpPr>
            <p:cNvPr id="5" name="圆角矩形 4"/>
            <p:cNvSpPr/>
            <p:nvPr/>
          </p:nvSpPr>
          <p:spPr>
            <a:xfrm>
              <a:off x="6339097" y="1573726"/>
              <a:ext cx="3744416" cy="511504"/>
            </a:xfrm>
            <a:prstGeom prst="roundRect">
              <a:avLst/>
            </a:prstGeom>
            <a:solidFill>
              <a:srgbClr val="6699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anchor="ctr"/>
            <a:lstStyle/>
            <a:p>
              <a:pPr algn="ctr">
                <a:defRPr/>
              </a:pPr>
              <a:endParaRPr lang="zh-CN" altLang="en-US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6723684" y="1614387"/>
              <a:ext cx="3168183" cy="427790"/>
            </a:xfrm>
            <a:prstGeom prst="rect">
              <a:avLst/>
            </a:prstGeom>
          </p:spPr>
          <p:txBody>
            <a:bodyPr wrap="square" lIns="91422" tIns="45711" rIns="91422" bIns="45711">
              <a:spAutoFit/>
            </a:bodyPr>
            <a:lstStyle/>
            <a:p>
              <a:pPr>
                <a:defRPr/>
              </a:pPr>
              <a:r>
                <a:rPr lang="zh-CN" altLang="zh-CN" sz="15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前期准备工作及项目搭建</a:t>
              </a:r>
              <a:endParaRPr lang="zh-CN" altLang="zh-CN" sz="15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4090625" y="1807436"/>
            <a:ext cx="384745" cy="383428"/>
          </a:xfrm>
          <a:prstGeom prst="roundRect">
            <a:avLst/>
          </a:prstGeom>
          <a:solidFill>
            <a:srgbClr val="6699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anchor="ctr"/>
          <a:lstStyle/>
          <a:p>
            <a:pPr algn="ctr"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733934" y="1807436"/>
            <a:ext cx="2806850" cy="383428"/>
            <a:chOff x="6315199" y="2410178"/>
            <a:chExt cx="3744416" cy="511504"/>
          </a:xfrm>
        </p:grpSpPr>
        <p:sp>
          <p:nvSpPr>
            <p:cNvPr id="9" name="圆角矩形 8"/>
            <p:cNvSpPr/>
            <p:nvPr/>
          </p:nvSpPr>
          <p:spPr>
            <a:xfrm>
              <a:off x="6315199" y="2410178"/>
              <a:ext cx="3744416" cy="511504"/>
            </a:xfrm>
            <a:prstGeom prst="roundRect">
              <a:avLst/>
            </a:prstGeom>
            <a:solidFill>
              <a:srgbClr val="6699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anchor="ctr"/>
            <a:lstStyle/>
            <a:p>
              <a:pPr algn="ctr">
                <a:defRPr/>
              </a:pPr>
              <a:endParaRPr lang="zh-CN" altLang="en-US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747224" y="2450839"/>
              <a:ext cx="3143617" cy="427790"/>
            </a:xfrm>
            <a:prstGeom prst="rect">
              <a:avLst/>
            </a:prstGeom>
          </p:spPr>
          <p:txBody>
            <a:bodyPr wrap="square" lIns="91422" tIns="45711" rIns="91422" bIns="45711">
              <a:spAutoFit/>
            </a:bodyPr>
            <a:lstStyle/>
            <a:p>
              <a:pPr>
                <a:defRPr/>
              </a:pPr>
              <a:r>
                <a:rPr lang="zh-CN" altLang="en-US" sz="15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项目基本目录和基础配置</a:t>
              </a:r>
              <a:endParaRPr lang="zh-CN" altLang="en-US" sz="15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圆角矩形 10"/>
          <p:cNvSpPr/>
          <p:nvPr/>
        </p:nvSpPr>
        <p:spPr>
          <a:xfrm>
            <a:off x="4090625" y="2471480"/>
            <a:ext cx="384745" cy="383428"/>
          </a:xfrm>
          <a:prstGeom prst="roundRect">
            <a:avLst/>
          </a:prstGeom>
          <a:solidFill>
            <a:srgbClr val="6699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anchor="ctr"/>
          <a:lstStyle/>
          <a:p>
            <a:pPr algn="ctr"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751848" y="2471480"/>
            <a:ext cx="2806850" cy="383428"/>
            <a:chOff x="6339097" y="3296031"/>
            <a:chExt cx="3744416" cy="511504"/>
          </a:xfrm>
        </p:grpSpPr>
        <p:sp>
          <p:nvSpPr>
            <p:cNvPr id="13" name="圆角矩形 12"/>
            <p:cNvSpPr/>
            <p:nvPr/>
          </p:nvSpPr>
          <p:spPr>
            <a:xfrm>
              <a:off x="6339097" y="3296031"/>
              <a:ext cx="3744416" cy="511504"/>
            </a:xfrm>
            <a:prstGeom prst="roundRect">
              <a:avLst/>
            </a:prstGeom>
            <a:solidFill>
              <a:srgbClr val="6699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anchor="ctr"/>
            <a:lstStyle/>
            <a:p>
              <a:pPr algn="ctr">
                <a:defRPr/>
              </a:pPr>
              <a:endParaRPr lang="zh-CN" altLang="en-US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6723684" y="3336692"/>
              <a:ext cx="3096179" cy="427790"/>
            </a:xfrm>
            <a:prstGeom prst="rect">
              <a:avLst/>
            </a:prstGeom>
          </p:spPr>
          <p:txBody>
            <a:bodyPr wrap="square" lIns="91422" tIns="45711" rIns="91422" bIns="45711">
              <a:spAutoFit/>
            </a:bodyPr>
            <a:lstStyle/>
            <a:p>
              <a:pPr>
                <a:defRPr/>
              </a:pPr>
              <a:r>
                <a:rPr lang="zh-CN" altLang="en-US" sz="15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基本语法、</a:t>
              </a:r>
              <a:r>
                <a:rPr lang="en-US" altLang="zh-CN" sz="15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UI</a:t>
              </a:r>
              <a:r>
                <a:rPr lang="zh-CN" altLang="en-US" sz="15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组件和</a:t>
              </a:r>
              <a:r>
                <a:rPr lang="en-US" altLang="zh-CN" sz="15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API</a:t>
              </a:r>
              <a:endParaRPr lang="en-US" altLang="zh-CN" sz="15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圆角矩形 14"/>
          <p:cNvSpPr/>
          <p:nvPr/>
        </p:nvSpPr>
        <p:spPr>
          <a:xfrm>
            <a:off x="4090625" y="3134789"/>
            <a:ext cx="384745" cy="383428"/>
          </a:xfrm>
          <a:prstGeom prst="roundRect">
            <a:avLst/>
          </a:prstGeom>
          <a:solidFill>
            <a:srgbClr val="6699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anchor="ctr"/>
          <a:lstStyle/>
          <a:p>
            <a:pPr algn="ctr"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751848" y="3134789"/>
            <a:ext cx="2806850" cy="383428"/>
            <a:chOff x="6339097" y="4180903"/>
            <a:chExt cx="3744416" cy="511504"/>
          </a:xfrm>
        </p:grpSpPr>
        <p:sp>
          <p:nvSpPr>
            <p:cNvPr id="17" name="圆角矩形 16"/>
            <p:cNvSpPr/>
            <p:nvPr/>
          </p:nvSpPr>
          <p:spPr>
            <a:xfrm>
              <a:off x="6339097" y="4180903"/>
              <a:ext cx="3744416" cy="511504"/>
            </a:xfrm>
            <a:prstGeom prst="roundRect">
              <a:avLst/>
            </a:prstGeom>
            <a:solidFill>
              <a:srgbClr val="6699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anchor="ctr"/>
            <a:lstStyle/>
            <a:p>
              <a:pPr algn="ctr">
                <a:defRPr/>
              </a:pPr>
              <a:endParaRPr lang="zh-CN" altLang="en-US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6723684" y="4221564"/>
              <a:ext cx="2969112" cy="427790"/>
            </a:xfrm>
            <a:prstGeom prst="rect">
              <a:avLst/>
            </a:prstGeom>
          </p:spPr>
          <p:txBody>
            <a:bodyPr wrap="square" lIns="91422" tIns="45711" rIns="91422" bIns="45711">
              <a:spAutoFit/>
            </a:bodyPr>
            <a:lstStyle/>
            <a:p>
              <a:pPr>
                <a:defRPr/>
              </a:pPr>
              <a:r>
                <a:rPr lang="zh-CN" altLang="zh-CN" sz="15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云服务和后端接口调用</a:t>
              </a:r>
              <a:endParaRPr lang="zh-CN" altLang="zh-CN" sz="15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圆角矩形 18"/>
          <p:cNvSpPr/>
          <p:nvPr/>
        </p:nvSpPr>
        <p:spPr>
          <a:xfrm>
            <a:off x="4090722" y="3791881"/>
            <a:ext cx="384745" cy="383428"/>
          </a:xfrm>
          <a:prstGeom prst="roundRect">
            <a:avLst/>
          </a:prstGeom>
          <a:solidFill>
            <a:srgbClr val="6699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anchor="ctr"/>
          <a:lstStyle/>
          <a:p>
            <a:pPr algn="ctr"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751848" y="3791881"/>
            <a:ext cx="2806850" cy="383428"/>
            <a:chOff x="6339097" y="5057483"/>
            <a:chExt cx="3744416" cy="511504"/>
          </a:xfrm>
        </p:grpSpPr>
        <p:sp>
          <p:nvSpPr>
            <p:cNvPr id="21" name="圆角矩形 20"/>
            <p:cNvSpPr/>
            <p:nvPr/>
          </p:nvSpPr>
          <p:spPr>
            <a:xfrm>
              <a:off x="6339097" y="5057483"/>
              <a:ext cx="3744416" cy="511504"/>
            </a:xfrm>
            <a:prstGeom prst="roundRect">
              <a:avLst/>
            </a:prstGeom>
            <a:solidFill>
              <a:srgbClr val="6699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anchor="ctr"/>
            <a:lstStyle/>
            <a:p>
              <a:pPr algn="ctr">
                <a:defRPr/>
              </a:pPr>
              <a:endParaRPr lang="zh-CN" altLang="en-US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723478" y="5085978"/>
              <a:ext cx="2736174" cy="427790"/>
            </a:xfrm>
            <a:prstGeom prst="rect">
              <a:avLst/>
            </a:prstGeom>
          </p:spPr>
          <p:txBody>
            <a:bodyPr wrap="square" lIns="91422" tIns="45711" rIns="91422" bIns="45711">
              <a:spAutoFit/>
            </a:bodyPr>
            <a:lstStyle/>
            <a:p>
              <a:pPr>
                <a:defRPr/>
              </a:pPr>
              <a:r>
                <a:rPr lang="zh-CN" altLang="zh-CN" sz="15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项目上线部署</a:t>
              </a:r>
              <a:endParaRPr lang="zh-CN" altLang="zh-CN" sz="15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TextBox 21"/>
          <p:cNvSpPr txBox="1"/>
          <p:nvPr/>
        </p:nvSpPr>
        <p:spPr>
          <a:xfrm>
            <a:off x="145813" y="1664552"/>
            <a:ext cx="2105138" cy="1015186"/>
          </a:xfrm>
          <a:prstGeom prst="rect">
            <a:avLst/>
          </a:prstGeom>
          <a:noFill/>
        </p:spPr>
        <p:txBody>
          <a:bodyPr wrap="square" lIns="91413" tIns="45706" rIns="91413" bIns="45706">
            <a:spAutoFit/>
          </a:bodyPr>
          <a:lstStyle/>
          <a:p>
            <a:pPr algn="r">
              <a:defRPr/>
            </a:pPr>
            <a:r>
              <a:rPr lang="zh-CN" altLang="en-US" sz="3600" b="1" spc="150" dirty="0">
                <a:solidFill>
                  <a:srgbClr val="66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endParaRPr lang="en-US" altLang="zh-CN" sz="3600" b="1" spc="150" dirty="0">
              <a:solidFill>
                <a:srgbClr val="66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defRPr/>
            </a:pPr>
            <a:r>
              <a:rPr lang="en-US" altLang="zh-CN" sz="2400" b="1" spc="150" dirty="0">
                <a:solidFill>
                  <a:srgbClr val="66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400" b="1" spc="150" dirty="0">
              <a:solidFill>
                <a:srgbClr val="66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下箭头 23"/>
          <p:cNvSpPr/>
          <p:nvPr/>
        </p:nvSpPr>
        <p:spPr>
          <a:xfrm rot="16200000">
            <a:off x="3207466" y="1129433"/>
            <a:ext cx="431823" cy="509606"/>
          </a:xfrm>
          <a:prstGeom prst="downArrow">
            <a:avLst/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7 0.04121 L -6.25E-7 -3.33333E-6 " pathEditMode="relative" rAng="0" ptsTypes="AA">
                                      <p:cBhvr>
                                        <p:cTn id="16" dur="7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6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737 0.0412 L -6.25E-7 2.96296E-6 " pathEditMode="relative" rAng="0" ptsTypes="AA">
                                      <p:cBhvr>
                                        <p:cTn id="24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6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7 0.0412 L -6.25E-7 -7.40741E-7 " pathEditMode="relative" rAng="0" ptsTypes="AA">
                                      <p:cBhvr>
                                        <p:cTn id="32" dur="7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6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3737 0.04121 L -6.25E-7 -4.44444E-6 " pathEditMode="relative" rAng="0" ptsTypes="AA">
                                      <p:cBhvr>
                                        <p:cTn id="40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6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3737 0.04121 L -6.25E-7 -4.44444E-6 " pathEditMode="relative" rAng="0" ptsTypes="AA">
                                      <p:cBhvr>
                                        <p:cTn id="48" dur="7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62" y="-206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250"/>
                            </p:stCondLst>
                            <p:childTnLst>
                              <p:par>
                                <p:cTn id="5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750"/>
                            </p:stCondLst>
                            <p:childTnLst>
                              <p:par>
                                <p:cTn id="58" presetID="2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  <p:bldP spid="7" grpId="0" animBg="1"/>
      <p:bldP spid="7" grpId="1" animBg="1"/>
      <p:bldP spid="11" grpId="0" animBg="1"/>
      <p:bldP spid="11" grpId="1" animBg="1"/>
      <p:bldP spid="15" grpId="0" animBg="1"/>
      <p:bldP spid="15" grpId="1" animBg="1"/>
      <p:bldP spid="19" grpId="0" animBg="1"/>
      <p:bldP spid="19" grpId="1" animBg="1"/>
      <p:bldP spid="23" grpId="0"/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1171393" y="519997"/>
            <a:ext cx="7972607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2"/>
          <p:cNvSpPr txBox="1"/>
          <p:nvPr/>
        </p:nvSpPr>
        <p:spPr>
          <a:xfrm>
            <a:off x="1171575" y="117475"/>
            <a:ext cx="369951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一、前期准备工作及项目搭建</a:t>
            </a:r>
            <a:endParaRPr lang="zh-CN" altLang="en-US" sz="21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67779" y="1176418"/>
            <a:ext cx="8015096" cy="3506470"/>
          </a:xfrm>
          <a:prstGeom prst="rect">
            <a:avLst/>
          </a:prstGeom>
        </p:spPr>
        <p:txBody>
          <a:bodyPr wrap="square" lIns="91431" tIns="45716" rIns="91431" bIns="45716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第一步：注册支付宝账号（个人或者企业账号）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第二步：入驻</a:t>
            </a:r>
            <a:b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1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、企业入驻（https://open.alipay.com/platform/home.htm）</a:t>
            </a:r>
            <a:b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</a:b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2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、个人入驻（https://open.alipay.com/channel/miniIndex.htm）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第三步：创建小程序并获取 APPID 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第四步：创建小程序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1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、在官网创建小程序（https://spcenter.alipay.com/operation/mini-portal/dashboard）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en-US" altLang="zh-CN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2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、填写基本信息并提交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defRPr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第五步：下载支付宝小程序开发者工具（https://render.alipay.com/p/f/fd-jwq8nu2a/pages/home/index.html）</a:t>
            </a:r>
            <a:endParaRPr lang="zh-CN" altLang="en-US" sz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pic>
        <p:nvPicPr>
          <p:cNvPr id="50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79" y="105526"/>
            <a:ext cx="438224" cy="43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8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" y="1"/>
            <a:ext cx="9143136" cy="5143499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4090625" y="1180424"/>
            <a:ext cx="384745" cy="383428"/>
          </a:xfrm>
          <a:prstGeom prst="roundRect">
            <a:avLst/>
          </a:prstGeom>
          <a:solidFill>
            <a:srgbClr val="6699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anchor="ctr"/>
          <a:lstStyle/>
          <a:p>
            <a:pPr algn="ctr"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751848" y="1180424"/>
            <a:ext cx="2806850" cy="383428"/>
            <a:chOff x="6339097" y="1573726"/>
            <a:chExt cx="3744416" cy="511504"/>
          </a:xfrm>
        </p:grpSpPr>
        <p:sp>
          <p:nvSpPr>
            <p:cNvPr id="5" name="圆角矩形 4"/>
            <p:cNvSpPr/>
            <p:nvPr/>
          </p:nvSpPr>
          <p:spPr>
            <a:xfrm>
              <a:off x="6339097" y="1573726"/>
              <a:ext cx="3744416" cy="511504"/>
            </a:xfrm>
            <a:prstGeom prst="roundRect">
              <a:avLst/>
            </a:prstGeom>
            <a:solidFill>
              <a:srgbClr val="6699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anchor="ctr"/>
            <a:lstStyle/>
            <a:p>
              <a:pPr algn="ctr">
                <a:defRPr/>
              </a:pPr>
              <a:endParaRPr lang="zh-CN" altLang="en-US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6723684" y="1614387"/>
              <a:ext cx="3191055" cy="427790"/>
            </a:xfrm>
            <a:prstGeom prst="rect">
              <a:avLst/>
            </a:prstGeom>
          </p:spPr>
          <p:txBody>
            <a:bodyPr wrap="square" lIns="91422" tIns="45711" rIns="91422" bIns="45711">
              <a:spAutoFit/>
            </a:bodyPr>
            <a:lstStyle/>
            <a:p>
              <a:pPr>
                <a:defRPr/>
              </a:pPr>
              <a:r>
                <a:rPr lang="zh-CN" altLang="zh-CN" sz="15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前期准备工作及项目搭建</a:t>
              </a:r>
              <a:endParaRPr lang="zh-CN" altLang="zh-CN" sz="15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4090625" y="1807436"/>
            <a:ext cx="384745" cy="383428"/>
          </a:xfrm>
          <a:prstGeom prst="roundRect">
            <a:avLst/>
          </a:prstGeom>
          <a:solidFill>
            <a:srgbClr val="6699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anchor="ctr"/>
          <a:lstStyle/>
          <a:p>
            <a:pPr algn="ctr"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733934" y="1807436"/>
            <a:ext cx="2806850" cy="383428"/>
            <a:chOff x="6315199" y="2410178"/>
            <a:chExt cx="3744416" cy="511504"/>
          </a:xfrm>
        </p:grpSpPr>
        <p:sp>
          <p:nvSpPr>
            <p:cNvPr id="9" name="圆角矩形 8"/>
            <p:cNvSpPr/>
            <p:nvPr/>
          </p:nvSpPr>
          <p:spPr>
            <a:xfrm>
              <a:off x="6315199" y="2410178"/>
              <a:ext cx="3744416" cy="511504"/>
            </a:xfrm>
            <a:prstGeom prst="roundRect">
              <a:avLst/>
            </a:prstGeom>
            <a:solidFill>
              <a:srgbClr val="6699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anchor="ctr"/>
            <a:lstStyle/>
            <a:p>
              <a:pPr algn="ctr">
                <a:defRPr/>
              </a:pPr>
              <a:endParaRPr lang="zh-CN" altLang="en-US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747224" y="2450839"/>
              <a:ext cx="3166488" cy="427790"/>
            </a:xfrm>
            <a:prstGeom prst="rect">
              <a:avLst/>
            </a:prstGeom>
          </p:spPr>
          <p:txBody>
            <a:bodyPr wrap="square" lIns="91422" tIns="45711" rIns="91422" bIns="45711">
              <a:spAutoFit/>
            </a:bodyPr>
            <a:lstStyle/>
            <a:p>
              <a:pPr>
                <a:defRPr/>
              </a:pPr>
              <a:r>
                <a:rPr lang="zh-CN" altLang="en-US" sz="15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项目基本目录和基础配置</a:t>
              </a:r>
              <a:endParaRPr lang="zh-CN" altLang="zh-CN" sz="15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圆角矩形 10"/>
          <p:cNvSpPr/>
          <p:nvPr/>
        </p:nvSpPr>
        <p:spPr>
          <a:xfrm>
            <a:off x="4090625" y="2471480"/>
            <a:ext cx="384745" cy="383428"/>
          </a:xfrm>
          <a:prstGeom prst="roundRect">
            <a:avLst/>
          </a:prstGeom>
          <a:solidFill>
            <a:srgbClr val="6699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anchor="ctr"/>
          <a:lstStyle/>
          <a:p>
            <a:pPr algn="ctr"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751848" y="2471480"/>
            <a:ext cx="2806850" cy="383428"/>
            <a:chOff x="6339097" y="3296031"/>
            <a:chExt cx="3744416" cy="511504"/>
          </a:xfrm>
        </p:grpSpPr>
        <p:sp>
          <p:nvSpPr>
            <p:cNvPr id="13" name="圆角矩形 12"/>
            <p:cNvSpPr/>
            <p:nvPr/>
          </p:nvSpPr>
          <p:spPr>
            <a:xfrm>
              <a:off x="6339097" y="3296031"/>
              <a:ext cx="3744416" cy="511504"/>
            </a:xfrm>
            <a:prstGeom prst="roundRect">
              <a:avLst/>
            </a:prstGeom>
            <a:solidFill>
              <a:srgbClr val="6699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anchor="ctr"/>
            <a:lstStyle/>
            <a:p>
              <a:pPr algn="ctr">
                <a:defRPr/>
              </a:pPr>
              <a:endParaRPr lang="zh-CN" altLang="en-US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6723684" y="3336692"/>
              <a:ext cx="3115662" cy="427790"/>
            </a:xfrm>
            <a:prstGeom prst="rect">
              <a:avLst/>
            </a:prstGeom>
          </p:spPr>
          <p:txBody>
            <a:bodyPr wrap="square" lIns="91422" tIns="45711" rIns="91422" bIns="45711">
              <a:spAutoFit/>
            </a:bodyPr>
            <a:lstStyle/>
            <a:p>
              <a:pPr>
                <a:defRPr/>
              </a:pPr>
              <a:r>
                <a:rPr lang="zh-CN" altLang="en-US" sz="15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基本语法、</a:t>
              </a:r>
              <a:r>
                <a:rPr lang="en-US" altLang="zh-CN" sz="15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UI</a:t>
              </a:r>
              <a:r>
                <a:rPr lang="zh-CN" altLang="en-US" sz="15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组件和</a:t>
              </a:r>
              <a:r>
                <a:rPr lang="en-US" altLang="zh-CN" sz="15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API</a:t>
              </a:r>
              <a:endParaRPr lang="zh-CN" altLang="zh-CN" sz="15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圆角矩形 14"/>
          <p:cNvSpPr/>
          <p:nvPr/>
        </p:nvSpPr>
        <p:spPr>
          <a:xfrm>
            <a:off x="4090625" y="3134789"/>
            <a:ext cx="384745" cy="383428"/>
          </a:xfrm>
          <a:prstGeom prst="roundRect">
            <a:avLst/>
          </a:prstGeom>
          <a:solidFill>
            <a:srgbClr val="6699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anchor="ctr"/>
          <a:lstStyle/>
          <a:p>
            <a:pPr algn="ctr"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751848" y="3134789"/>
            <a:ext cx="2806850" cy="383428"/>
            <a:chOff x="6339097" y="4180903"/>
            <a:chExt cx="3744416" cy="511504"/>
          </a:xfrm>
        </p:grpSpPr>
        <p:sp>
          <p:nvSpPr>
            <p:cNvPr id="17" name="圆角矩形 16"/>
            <p:cNvSpPr/>
            <p:nvPr/>
          </p:nvSpPr>
          <p:spPr>
            <a:xfrm>
              <a:off x="6339097" y="4180903"/>
              <a:ext cx="3744416" cy="511504"/>
            </a:xfrm>
            <a:prstGeom prst="roundRect">
              <a:avLst/>
            </a:prstGeom>
            <a:solidFill>
              <a:srgbClr val="6699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anchor="ctr"/>
            <a:lstStyle/>
            <a:p>
              <a:pPr algn="ctr">
                <a:defRPr/>
              </a:pPr>
              <a:endParaRPr lang="zh-CN" altLang="en-US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6723684" y="4221564"/>
              <a:ext cx="3190207" cy="427790"/>
            </a:xfrm>
            <a:prstGeom prst="rect">
              <a:avLst/>
            </a:prstGeom>
          </p:spPr>
          <p:txBody>
            <a:bodyPr wrap="square" lIns="91422" tIns="45711" rIns="91422" bIns="45711">
              <a:spAutoFit/>
            </a:bodyPr>
            <a:lstStyle/>
            <a:p>
              <a:pPr>
                <a:defRPr/>
              </a:pPr>
              <a:r>
                <a:rPr lang="zh-CN" altLang="zh-CN" sz="15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云服务和后端接口调用</a:t>
              </a:r>
              <a:endParaRPr lang="zh-CN" altLang="zh-CN" sz="15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圆角矩形 18"/>
          <p:cNvSpPr/>
          <p:nvPr/>
        </p:nvSpPr>
        <p:spPr>
          <a:xfrm>
            <a:off x="4090722" y="3791881"/>
            <a:ext cx="384745" cy="383428"/>
          </a:xfrm>
          <a:prstGeom prst="roundRect">
            <a:avLst/>
          </a:prstGeom>
          <a:solidFill>
            <a:srgbClr val="6699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anchor="ctr"/>
          <a:lstStyle/>
          <a:p>
            <a:pPr algn="ctr"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751848" y="3791881"/>
            <a:ext cx="2806850" cy="573175"/>
            <a:chOff x="6339097" y="5057483"/>
            <a:chExt cx="3744416" cy="764632"/>
          </a:xfrm>
        </p:grpSpPr>
        <p:sp>
          <p:nvSpPr>
            <p:cNvPr id="21" name="圆角矩形 20"/>
            <p:cNvSpPr/>
            <p:nvPr/>
          </p:nvSpPr>
          <p:spPr>
            <a:xfrm>
              <a:off x="6339097" y="5057483"/>
              <a:ext cx="3744416" cy="511504"/>
            </a:xfrm>
            <a:prstGeom prst="roundRect">
              <a:avLst/>
            </a:prstGeom>
            <a:solidFill>
              <a:srgbClr val="6699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anchor="ctr"/>
            <a:lstStyle/>
            <a:p>
              <a:pPr algn="ctr">
                <a:defRPr/>
              </a:pPr>
              <a:endParaRPr lang="zh-CN" altLang="en-US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723478" y="5085978"/>
              <a:ext cx="2736174" cy="736137"/>
            </a:xfrm>
            <a:prstGeom prst="rect">
              <a:avLst/>
            </a:prstGeom>
          </p:spPr>
          <p:txBody>
            <a:bodyPr wrap="square" lIns="91422" tIns="45711" rIns="91422" bIns="45711">
              <a:spAutoFit/>
            </a:bodyPr>
            <a:lstStyle/>
            <a:p>
              <a:pPr>
                <a:defRPr/>
              </a:pPr>
              <a:r>
                <a:rPr lang="zh-CN" altLang="zh-CN" sz="15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项目上线部署</a:t>
              </a:r>
              <a:endParaRPr lang="zh-CN" altLang="zh-CN" sz="15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>
                <a:defRPr/>
              </a:pPr>
              <a:endParaRPr lang="zh-CN" altLang="zh-CN" sz="15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TextBox 21"/>
          <p:cNvSpPr txBox="1"/>
          <p:nvPr/>
        </p:nvSpPr>
        <p:spPr>
          <a:xfrm>
            <a:off x="145813" y="1664552"/>
            <a:ext cx="2105138" cy="1015186"/>
          </a:xfrm>
          <a:prstGeom prst="rect">
            <a:avLst/>
          </a:prstGeom>
          <a:noFill/>
        </p:spPr>
        <p:txBody>
          <a:bodyPr wrap="square" lIns="91413" tIns="45706" rIns="91413" bIns="45706">
            <a:spAutoFit/>
          </a:bodyPr>
          <a:lstStyle/>
          <a:p>
            <a:pPr algn="r">
              <a:defRPr/>
            </a:pPr>
            <a:r>
              <a:rPr lang="zh-CN" altLang="en-US" sz="3600" b="1" spc="150" dirty="0">
                <a:solidFill>
                  <a:srgbClr val="66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endParaRPr lang="en-US" altLang="zh-CN" sz="3600" b="1" spc="150" dirty="0">
              <a:solidFill>
                <a:srgbClr val="66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defRPr/>
            </a:pPr>
            <a:r>
              <a:rPr lang="en-US" altLang="zh-CN" sz="2400" b="1" spc="150" dirty="0">
                <a:solidFill>
                  <a:srgbClr val="66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400" b="1" spc="150" dirty="0">
              <a:solidFill>
                <a:srgbClr val="66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下箭头 23"/>
          <p:cNvSpPr/>
          <p:nvPr/>
        </p:nvSpPr>
        <p:spPr>
          <a:xfrm rot="16200000">
            <a:off x="3207466" y="1777167"/>
            <a:ext cx="431823" cy="509606"/>
          </a:xfrm>
          <a:prstGeom prst="downArrow">
            <a:avLst/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99355" y="65405"/>
            <a:ext cx="4103370" cy="4815205"/>
          </a:xfrm>
          <a:prstGeom prst="rect">
            <a:avLst/>
          </a:prstGeom>
        </p:spPr>
      </p:pic>
      <p:cxnSp>
        <p:nvCxnSpPr>
          <p:cNvPr id="9" name="肘形连接符 8"/>
          <p:cNvCxnSpPr/>
          <p:nvPr/>
        </p:nvCxnSpPr>
        <p:spPr>
          <a:xfrm flipV="1">
            <a:off x="4154805" y="3032125"/>
            <a:ext cx="891540" cy="795655"/>
          </a:xfrm>
          <a:prstGeom prst="bentConnector3">
            <a:avLst>
              <a:gd name="adj1" fmla="val 50071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" y="175895"/>
            <a:ext cx="2390775" cy="4791075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1189355" y="267335"/>
            <a:ext cx="1804035" cy="69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993390" y="121285"/>
            <a:ext cx="12115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静态资源图片</a:t>
            </a:r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1416050" y="544830"/>
            <a:ext cx="1584960" cy="698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001010" y="398780"/>
            <a:ext cx="115379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自定义组件</a:t>
            </a:r>
            <a:endParaRPr lang="zh-CN" altLang="en-US"/>
          </a:p>
        </p:txBody>
      </p:sp>
      <p:cxnSp>
        <p:nvCxnSpPr>
          <p:cNvPr id="15" name="直接连接符 14"/>
          <p:cNvCxnSpPr/>
          <p:nvPr/>
        </p:nvCxnSpPr>
        <p:spPr>
          <a:xfrm>
            <a:off x="1583690" y="785495"/>
            <a:ext cx="14027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2986405" y="635635"/>
            <a:ext cx="160591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安装依赖的文件夹</a:t>
            </a:r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>
            <a:off x="1506855" y="1788795"/>
            <a:ext cx="14027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1507490" y="2037080"/>
            <a:ext cx="14027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1390015" y="2303780"/>
            <a:ext cx="1523365" cy="19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1510665" y="2572385"/>
            <a:ext cx="140271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1416050" y="3314700"/>
            <a:ext cx="1523365" cy="19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1386205" y="3577590"/>
            <a:ext cx="1523365" cy="19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416050" y="3825875"/>
            <a:ext cx="1523365" cy="190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2967990" y="1638935"/>
            <a:ext cx="121920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页面编写</a:t>
            </a:r>
            <a:r>
              <a:rPr lang="en-US" altLang="zh-CN"/>
              <a:t>css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2967990" y="1887220"/>
            <a:ext cx="140208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页面编写</a:t>
            </a:r>
            <a:r>
              <a:rPr lang="en-US" altLang="zh-CN"/>
              <a:t>html</a:t>
            </a:r>
            <a:endParaRPr lang="en-US" altLang="zh-CN"/>
          </a:p>
        </p:txBody>
      </p:sp>
      <p:sp>
        <p:nvSpPr>
          <p:cNvPr id="28" name="文本框 27"/>
          <p:cNvSpPr txBox="1"/>
          <p:nvPr/>
        </p:nvSpPr>
        <p:spPr>
          <a:xfrm>
            <a:off x="2993390" y="2155190"/>
            <a:ext cx="107378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页面编写</a:t>
            </a:r>
            <a:r>
              <a:rPr lang="en-US" altLang="zh-CN"/>
              <a:t>js</a:t>
            </a:r>
            <a:endParaRPr lang="en-US" altLang="zh-CN"/>
          </a:p>
        </p:txBody>
      </p:sp>
      <p:sp>
        <p:nvSpPr>
          <p:cNvPr id="29" name="文本框 28"/>
          <p:cNvSpPr txBox="1"/>
          <p:nvPr/>
        </p:nvSpPr>
        <p:spPr>
          <a:xfrm>
            <a:off x="3081020" y="2428875"/>
            <a:ext cx="101536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986405" y="2454275"/>
            <a:ext cx="136207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组件引用配置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001010" y="3166110"/>
            <a:ext cx="73279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全局</a:t>
            </a:r>
            <a:r>
              <a:rPr lang="en-US" altLang="zh-CN"/>
              <a:t>css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3001010" y="3429000"/>
            <a:ext cx="817880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全局</a:t>
            </a:r>
            <a:r>
              <a:rPr lang="en-US" altLang="zh-CN"/>
              <a:t>js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3001010" y="3677285"/>
            <a:ext cx="1282065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全局配置文件</a:t>
            </a:r>
            <a:endParaRPr lang="zh-CN" altLang="en-US"/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1171393" y="519997"/>
            <a:ext cx="7972607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19"/>
          <p:cNvSpPr>
            <a:spLocks noChangeArrowheads="1"/>
          </p:cNvSpPr>
          <p:nvPr/>
        </p:nvSpPr>
        <p:spPr bwMode="auto">
          <a:xfrm>
            <a:off x="1032272" y="1556148"/>
            <a:ext cx="1556147" cy="1554956"/>
          </a:xfrm>
          <a:prstGeom prst="ellipse">
            <a:avLst/>
          </a:prstGeom>
          <a:solidFill>
            <a:srgbClr val="6699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椭圆 20"/>
          <p:cNvSpPr>
            <a:spLocks noChangeArrowheads="1"/>
          </p:cNvSpPr>
          <p:nvPr/>
        </p:nvSpPr>
        <p:spPr bwMode="auto">
          <a:xfrm>
            <a:off x="2874169" y="1556148"/>
            <a:ext cx="1554956" cy="155495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椭圆 21"/>
          <p:cNvSpPr>
            <a:spLocks noChangeArrowheads="1"/>
          </p:cNvSpPr>
          <p:nvPr/>
        </p:nvSpPr>
        <p:spPr bwMode="auto">
          <a:xfrm>
            <a:off x="4714876" y="1556148"/>
            <a:ext cx="1554956" cy="1554956"/>
          </a:xfrm>
          <a:prstGeom prst="ellipse">
            <a:avLst/>
          </a:prstGeom>
          <a:solidFill>
            <a:srgbClr val="6699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椭圆 22"/>
          <p:cNvSpPr>
            <a:spLocks noChangeArrowheads="1"/>
          </p:cNvSpPr>
          <p:nvPr/>
        </p:nvSpPr>
        <p:spPr bwMode="auto">
          <a:xfrm>
            <a:off x="6555582" y="1556148"/>
            <a:ext cx="1556147" cy="155495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2" name="Group 4"/>
          <p:cNvGrpSpPr/>
          <p:nvPr/>
        </p:nvGrpSpPr>
        <p:grpSpPr bwMode="auto">
          <a:xfrm>
            <a:off x="1457325" y="2002631"/>
            <a:ext cx="706041" cy="661988"/>
            <a:chOff x="0" y="0"/>
            <a:chExt cx="796" cy="747"/>
          </a:xfrm>
        </p:grpSpPr>
        <p:sp>
          <p:nvSpPr>
            <p:cNvPr id="13" name="Line 5"/>
            <p:cNvSpPr>
              <a:spLocks noChangeShapeType="1"/>
            </p:cNvSpPr>
            <p:nvPr/>
          </p:nvSpPr>
          <p:spPr bwMode="auto">
            <a:xfrm>
              <a:off x="0" y="0"/>
              <a:ext cx="0" cy="0"/>
            </a:xfrm>
            <a:prstGeom prst="line">
              <a:avLst/>
            </a:prstGeom>
            <a:noFill/>
            <a:ln w="15875">
              <a:solidFill>
                <a:srgbClr val="449FDB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6"/>
            <p:cNvSpPr>
              <a:spLocks noEditPoints="1"/>
            </p:cNvSpPr>
            <p:nvPr/>
          </p:nvSpPr>
          <p:spPr bwMode="auto">
            <a:xfrm>
              <a:off x="0" y="50"/>
              <a:ext cx="796" cy="697"/>
            </a:xfrm>
            <a:custGeom>
              <a:avLst/>
              <a:gdLst>
                <a:gd name="T0" fmla="*/ 796 w 796"/>
                <a:gd name="T1" fmla="*/ 597 h 697"/>
                <a:gd name="T2" fmla="*/ 796 w 796"/>
                <a:gd name="T3" fmla="*/ 0 h 697"/>
                <a:gd name="T4" fmla="*/ 0 w 796"/>
                <a:gd name="T5" fmla="*/ 0 h 697"/>
                <a:gd name="T6" fmla="*/ 0 w 796"/>
                <a:gd name="T7" fmla="*/ 597 h 697"/>
                <a:gd name="T8" fmla="*/ 348 w 796"/>
                <a:gd name="T9" fmla="*/ 597 h 697"/>
                <a:gd name="T10" fmla="*/ 348 w 796"/>
                <a:gd name="T11" fmla="*/ 647 h 697"/>
                <a:gd name="T12" fmla="*/ 200 w 796"/>
                <a:gd name="T13" fmla="*/ 647 h 697"/>
                <a:gd name="T14" fmla="*/ 200 w 796"/>
                <a:gd name="T15" fmla="*/ 697 h 697"/>
                <a:gd name="T16" fmla="*/ 599 w 796"/>
                <a:gd name="T17" fmla="*/ 697 h 697"/>
                <a:gd name="T18" fmla="*/ 599 w 796"/>
                <a:gd name="T19" fmla="*/ 647 h 697"/>
                <a:gd name="T20" fmla="*/ 448 w 796"/>
                <a:gd name="T21" fmla="*/ 647 h 697"/>
                <a:gd name="T22" fmla="*/ 448 w 796"/>
                <a:gd name="T23" fmla="*/ 597 h 697"/>
                <a:gd name="T24" fmla="*/ 796 w 796"/>
                <a:gd name="T25" fmla="*/ 597 h 697"/>
                <a:gd name="T26" fmla="*/ 100 w 796"/>
                <a:gd name="T27" fmla="*/ 101 h 697"/>
                <a:gd name="T28" fmla="*/ 696 w 796"/>
                <a:gd name="T29" fmla="*/ 101 h 697"/>
                <a:gd name="T30" fmla="*/ 696 w 796"/>
                <a:gd name="T31" fmla="*/ 499 h 697"/>
                <a:gd name="T32" fmla="*/ 100 w 796"/>
                <a:gd name="T33" fmla="*/ 499 h 697"/>
                <a:gd name="T34" fmla="*/ 100 w 796"/>
                <a:gd name="T35" fmla="*/ 101 h 69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796" h="697">
                  <a:moveTo>
                    <a:pt x="796" y="597"/>
                  </a:moveTo>
                  <a:lnTo>
                    <a:pt x="796" y="0"/>
                  </a:lnTo>
                  <a:lnTo>
                    <a:pt x="0" y="0"/>
                  </a:lnTo>
                  <a:lnTo>
                    <a:pt x="0" y="597"/>
                  </a:lnTo>
                  <a:lnTo>
                    <a:pt x="348" y="597"/>
                  </a:lnTo>
                  <a:lnTo>
                    <a:pt x="348" y="647"/>
                  </a:lnTo>
                  <a:lnTo>
                    <a:pt x="200" y="647"/>
                  </a:lnTo>
                  <a:lnTo>
                    <a:pt x="200" y="697"/>
                  </a:lnTo>
                  <a:lnTo>
                    <a:pt x="599" y="697"/>
                  </a:lnTo>
                  <a:lnTo>
                    <a:pt x="599" y="647"/>
                  </a:lnTo>
                  <a:lnTo>
                    <a:pt x="448" y="647"/>
                  </a:lnTo>
                  <a:lnTo>
                    <a:pt x="448" y="597"/>
                  </a:lnTo>
                  <a:lnTo>
                    <a:pt x="796" y="597"/>
                  </a:lnTo>
                  <a:close/>
                  <a:moveTo>
                    <a:pt x="100" y="101"/>
                  </a:moveTo>
                  <a:lnTo>
                    <a:pt x="696" y="101"/>
                  </a:lnTo>
                  <a:lnTo>
                    <a:pt x="696" y="499"/>
                  </a:lnTo>
                  <a:lnTo>
                    <a:pt x="100" y="499"/>
                  </a:lnTo>
                  <a:lnTo>
                    <a:pt x="100" y="1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5" name="Group 9"/>
          <p:cNvGrpSpPr/>
          <p:nvPr/>
        </p:nvGrpSpPr>
        <p:grpSpPr bwMode="auto">
          <a:xfrm>
            <a:off x="3328988" y="1895475"/>
            <a:ext cx="803672" cy="711994"/>
            <a:chOff x="0" y="0"/>
            <a:chExt cx="741" cy="656"/>
          </a:xfrm>
        </p:grpSpPr>
        <p:sp>
          <p:nvSpPr>
            <p:cNvPr id="16" name="Line 10"/>
            <p:cNvSpPr>
              <a:spLocks noChangeShapeType="1"/>
            </p:cNvSpPr>
            <p:nvPr/>
          </p:nvSpPr>
          <p:spPr bwMode="auto">
            <a:xfrm>
              <a:off x="741" y="0"/>
              <a:ext cx="0" cy="0"/>
            </a:xfrm>
            <a:prstGeom prst="line">
              <a:avLst/>
            </a:prstGeom>
            <a:noFill/>
            <a:ln w="15875">
              <a:solidFill>
                <a:srgbClr val="449FDB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0" y="44"/>
              <a:ext cx="675" cy="612"/>
            </a:xfrm>
            <a:custGeom>
              <a:avLst/>
              <a:gdLst>
                <a:gd name="T0" fmla="*/ 6361 w 286"/>
                <a:gd name="T1" fmla="*/ 6174 h 259"/>
                <a:gd name="T2" fmla="*/ 6205 w 286"/>
                <a:gd name="T3" fmla="*/ 5702 h 259"/>
                <a:gd name="T4" fmla="*/ 6795 w 286"/>
                <a:gd name="T5" fmla="*/ 4579 h 259"/>
                <a:gd name="T6" fmla="*/ 6958 w 286"/>
                <a:gd name="T7" fmla="*/ 3641 h 259"/>
                <a:gd name="T8" fmla="*/ 5549 w 286"/>
                <a:gd name="T9" fmla="*/ 1687 h 259"/>
                <a:gd name="T10" fmla="*/ 4128 w 286"/>
                <a:gd name="T11" fmla="*/ 3641 h 259"/>
                <a:gd name="T12" fmla="*/ 4312 w 286"/>
                <a:gd name="T13" fmla="*/ 4579 h 259"/>
                <a:gd name="T14" fmla="*/ 4902 w 286"/>
                <a:gd name="T15" fmla="*/ 5702 h 259"/>
                <a:gd name="T16" fmla="*/ 4718 w 286"/>
                <a:gd name="T17" fmla="*/ 6174 h 259"/>
                <a:gd name="T18" fmla="*/ 2233 w 286"/>
                <a:gd name="T19" fmla="*/ 8074 h 259"/>
                <a:gd name="T20" fmla="*/ 8874 w 286"/>
                <a:gd name="T21" fmla="*/ 8074 h 259"/>
                <a:gd name="T22" fmla="*/ 6361 w 286"/>
                <a:gd name="T23" fmla="*/ 6174 h 259"/>
                <a:gd name="T24" fmla="*/ 2986 w 286"/>
                <a:gd name="T25" fmla="*/ 6333 h 259"/>
                <a:gd name="T26" fmla="*/ 4222 w 286"/>
                <a:gd name="T27" fmla="*/ 5740 h 259"/>
                <a:gd name="T28" fmla="*/ 3809 w 286"/>
                <a:gd name="T29" fmla="*/ 4957 h 259"/>
                <a:gd name="T30" fmla="*/ 3510 w 286"/>
                <a:gd name="T31" fmla="*/ 4482 h 259"/>
                <a:gd name="T32" fmla="*/ 3443 w 286"/>
                <a:gd name="T33" fmla="*/ 3892 h 259"/>
                <a:gd name="T34" fmla="*/ 3564 w 286"/>
                <a:gd name="T35" fmla="*/ 3495 h 259"/>
                <a:gd name="T36" fmla="*/ 3993 w 286"/>
                <a:gd name="T37" fmla="*/ 1713 h 259"/>
                <a:gd name="T38" fmla="*/ 4775 w 286"/>
                <a:gd name="T39" fmla="*/ 1250 h 259"/>
                <a:gd name="T40" fmla="*/ 3325 w 286"/>
                <a:gd name="T41" fmla="*/ 0 h 259"/>
                <a:gd name="T42" fmla="*/ 1921 w 286"/>
                <a:gd name="T43" fmla="*/ 1994 h 259"/>
                <a:gd name="T44" fmla="*/ 2077 w 286"/>
                <a:gd name="T45" fmla="*/ 2904 h 259"/>
                <a:gd name="T46" fmla="*/ 2669 w 286"/>
                <a:gd name="T47" fmla="*/ 4026 h 259"/>
                <a:gd name="T48" fmla="*/ 2511 w 286"/>
                <a:gd name="T49" fmla="*/ 4482 h 259"/>
                <a:gd name="T50" fmla="*/ 0 w 286"/>
                <a:gd name="T51" fmla="*/ 6387 h 259"/>
                <a:gd name="T52" fmla="*/ 2851 w 286"/>
                <a:gd name="T53" fmla="*/ 6387 h 259"/>
                <a:gd name="T54" fmla="*/ 2986 w 286"/>
                <a:gd name="T55" fmla="*/ 6333 h 259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286" h="259">
                  <a:moveTo>
                    <a:pt x="205" y="198"/>
                  </a:moveTo>
                  <a:cubicBezTo>
                    <a:pt x="200" y="197"/>
                    <a:pt x="200" y="183"/>
                    <a:pt x="200" y="183"/>
                  </a:cubicBezTo>
                  <a:cubicBezTo>
                    <a:pt x="200" y="183"/>
                    <a:pt x="215" y="167"/>
                    <a:pt x="219" y="147"/>
                  </a:cubicBezTo>
                  <a:cubicBezTo>
                    <a:pt x="228" y="147"/>
                    <a:pt x="234" y="125"/>
                    <a:pt x="224" y="117"/>
                  </a:cubicBezTo>
                  <a:cubicBezTo>
                    <a:pt x="225" y="109"/>
                    <a:pt x="236" y="54"/>
                    <a:pt x="179" y="54"/>
                  </a:cubicBezTo>
                  <a:cubicBezTo>
                    <a:pt x="121" y="54"/>
                    <a:pt x="133" y="109"/>
                    <a:pt x="133" y="117"/>
                  </a:cubicBezTo>
                  <a:cubicBezTo>
                    <a:pt x="124" y="125"/>
                    <a:pt x="130" y="147"/>
                    <a:pt x="139" y="147"/>
                  </a:cubicBezTo>
                  <a:cubicBezTo>
                    <a:pt x="142" y="167"/>
                    <a:pt x="158" y="183"/>
                    <a:pt x="158" y="183"/>
                  </a:cubicBezTo>
                  <a:cubicBezTo>
                    <a:pt x="158" y="183"/>
                    <a:pt x="158" y="197"/>
                    <a:pt x="152" y="198"/>
                  </a:cubicBezTo>
                  <a:cubicBezTo>
                    <a:pt x="135" y="201"/>
                    <a:pt x="72" y="228"/>
                    <a:pt x="72" y="259"/>
                  </a:cubicBezTo>
                  <a:cubicBezTo>
                    <a:pt x="286" y="259"/>
                    <a:pt x="286" y="259"/>
                    <a:pt x="286" y="259"/>
                  </a:cubicBezTo>
                  <a:cubicBezTo>
                    <a:pt x="286" y="228"/>
                    <a:pt x="222" y="201"/>
                    <a:pt x="205" y="198"/>
                  </a:cubicBezTo>
                  <a:close/>
                  <a:moveTo>
                    <a:pt x="96" y="203"/>
                  </a:moveTo>
                  <a:cubicBezTo>
                    <a:pt x="108" y="195"/>
                    <a:pt x="123" y="188"/>
                    <a:pt x="136" y="184"/>
                  </a:cubicBezTo>
                  <a:cubicBezTo>
                    <a:pt x="131" y="178"/>
                    <a:pt x="126" y="169"/>
                    <a:pt x="123" y="159"/>
                  </a:cubicBezTo>
                  <a:cubicBezTo>
                    <a:pt x="119" y="156"/>
                    <a:pt x="115" y="151"/>
                    <a:pt x="113" y="144"/>
                  </a:cubicBezTo>
                  <a:cubicBezTo>
                    <a:pt x="111" y="138"/>
                    <a:pt x="110" y="131"/>
                    <a:pt x="111" y="125"/>
                  </a:cubicBezTo>
                  <a:cubicBezTo>
                    <a:pt x="111" y="120"/>
                    <a:pt x="113" y="116"/>
                    <a:pt x="115" y="112"/>
                  </a:cubicBezTo>
                  <a:cubicBezTo>
                    <a:pt x="113" y="99"/>
                    <a:pt x="113" y="74"/>
                    <a:pt x="129" y="55"/>
                  </a:cubicBezTo>
                  <a:cubicBezTo>
                    <a:pt x="136" y="48"/>
                    <a:pt x="144" y="43"/>
                    <a:pt x="154" y="40"/>
                  </a:cubicBezTo>
                  <a:cubicBezTo>
                    <a:pt x="152" y="22"/>
                    <a:pt x="143" y="0"/>
                    <a:pt x="107" y="0"/>
                  </a:cubicBezTo>
                  <a:cubicBezTo>
                    <a:pt x="50" y="0"/>
                    <a:pt x="61" y="56"/>
                    <a:pt x="62" y="64"/>
                  </a:cubicBezTo>
                  <a:cubicBezTo>
                    <a:pt x="52" y="71"/>
                    <a:pt x="58" y="93"/>
                    <a:pt x="67" y="93"/>
                  </a:cubicBezTo>
                  <a:cubicBezTo>
                    <a:pt x="71" y="114"/>
                    <a:pt x="86" y="129"/>
                    <a:pt x="86" y="129"/>
                  </a:cubicBezTo>
                  <a:cubicBezTo>
                    <a:pt x="86" y="129"/>
                    <a:pt x="86" y="143"/>
                    <a:pt x="81" y="144"/>
                  </a:cubicBezTo>
                  <a:cubicBezTo>
                    <a:pt x="64" y="147"/>
                    <a:pt x="0" y="175"/>
                    <a:pt x="0" y="205"/>
                  </a:cubicBezTo>
                  <a:cubicBezTo>
                    <a:pt x="92" y="205"/>
                    <a:pt x="92" y="205"/>
                    <a:pt x="92" y="205"/>
                  </a:cubicBezTo>
                  <a:cubicBezTo>
                    <a:pt x="93" y="205"/>
                    <a:pt x="95" y="204"/>
                    <a:pt x="96" y="20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pic>
        <p:nvPicPr>
          <p:cNvPr id="21" name="Group 1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442" y="1952625"/>
            <a:ext cx="648890" cy="690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文本框 44"/>
          <p:cNvSpPr txBox="1">
            <a:spLocks noChangeArrowheads="1"/>
          </p:cNvSpPr>
          <p:nvPr/>
        </p:nvSpPr>
        <p:spPr bwMode="auto">
          <a:xfrm>
            <a:off x="1378585" y="3173095"/>
            <a:ext cx="991870" cy="299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5F6D78"/>
                </a:solidFill>
                <a:latin typeface="方正正黑简体" pitchFamily="2" charset="-122"/>
                <a:ea typeface="方正正黑简体" pitchFamily="2" charset="-122"/>
              </a:rPr>
              <a:t>test.axml</a:t>
            </a:r>
            <a:endParaRPr lang="en-US" altLang="zh-CN" dirty="0">
              <a:solidFill>
                <a:srgbClr val="5F6D78"/>
              </a:solidFill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23" name="文本框 45"/>
          <p:cNvSpPr txBox="1">
            <a:spLocks noChangeArrowheads="1"/>
          </p:cNvSpPr>
          <p:nvPr/>
        </p:nvSpPr>
        <p:spPr bwMode="auto">
          <a:xfrm>
            <a:off x="1135857" y="3450431"/>
            <a:ext cx="1350169" cy="245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sz="1000" dirty="0" smtClean="0">
                <a:solidFill>
                  <a:srgbClr val="5F6D78"/>
                </a:solidFill>
                <a:latin typeface="方正正黑简体" pitchFamily="2" charset="-122"/>
                <a:ea typeface="方正正黑简体" pitchFamily="2" charset="-122"/>
              </a:rPr>
              <a:t>页面结构模版文件</a:t>
            </a:r>
            <a:endParaRPr lang="en-US" altLang="zh-CN" sz="1000" dirty="0" smtClean="0">
              <a:solidFill>
                <a:srgbClr val="5F6D78"/>
              </a:solidFill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24" name="文本框 46"/>
          <p:cNvSpPr txBox="1">
            <a:spLocks noChangeArrowheads="1"/>
          </p:cNvSpPr>
          <p:nvPr/>
        </p:nvSpPr>
        <p:spPr bwMode="auto">
          <a:xfrm>
            <a:off x="3252470" y="3150235"/>
            <a:ext cx="1031875" cy="299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5F6D78"/>
                </a:solidFill>
                <a:latin typeface="方正正黑简体" pitchFamily="2" charset="-122"/>
                <a:ea typeface="方正正黑简体" pitchFamily="2" charset="-122"/>
              </a:rPr>
              <a:t>test.acss</a:t>
            </a:r>
            <a:endParaRPr lang="en-US" altLang="zh-CN" dirty="0">
              <a:solidFill>
                <a:srgbClr val="5F6D78"/>
              </a:solidFill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25" name="文本框 47"/>
          <p:cNvSpPr txBox="1">
            <a:spLocks noChangeArrowheads="1"/>
          </p:cNvSpPr>
          <p:nvPr/>
        </p:nvSpPr>
        <p:spPr bwMode="auto">
          <a:xfrm>
            <a:off x="2849880" y="3449320"/>
            <a:ext cx="1837055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sz="1000" dirty="0" smtClean="0">
                <a:solidFill>
                  <a:srgbClr val="5F6D78"/>
                </a:solidFill>
                <a:latin typeface="方正正黑简体" pitchFamily="2" charset="-122"/>
                <a:ea typeface="方正正黑简体" pitchFamily="2" charset="-122"/>
              </a:rPr>
              <a:t>定义页面局部样式。指定 todos.axml 中不同元素的样式，包括位置、背景颜色、字体、字体颜色等。 ACSS 语法参见 样式 文档。页面的 .acss 文件不是必须的，但对于相同选择器，页面局部样式会覆盖 app.acss 全局样式。</a:t>
            </a:r>
            <a:endParaRPr sz="1000" dirty="0" smtClean="0">
              <a:solidFill>
                <a:srgbClr val="5F6D78"/>
              </a:solidFill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26" name="文本框 48"/>
          <p:cNvSpPr txBox="1">
            <a:spLocks noChangeArrowheads="1"/>
          </p:cNvSpPr>
          <p:nvPr/>
        </p:nvSpPr>
        <p:spPr bwMode="auto">
          <a:xfrm>
            <a:off x="5050631" y="3128395"/>
            <a:ext cx="883444" cy="299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5F6D78"/>
                </a:solidFill>
                <a:latin typeface="方正正黑简体" pitchFamily="2" charset="-122"/>
                <a:ea typeface="方正正黑简体" pitchFamily="2" charset="-122"/>
              </a:rPr>
              <a:t>test.js</a:t>
            </a:r>
            <a:endParaRPr lang="en-US" altLang="zh-CN" dirty="0">
              <a:solidFill>
                <a:srgbClr val="5F6D78"/>
              </a:solidFill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27" name="文本框 49"/>
          <p:cNvSpPr txBox="1">
            <a:spLocks noChangeArrowheads="1"/>
          </p:cNvSpPr>
          <p:nvPr/>
        </p:nvSpPr>
        <p:spPr bwMode="auto">
          <a:xfrm>
            <a:off x="4925616" y="3450431"/>
            <a:ext cx="1348978" cy="706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sz="1000" dirty="0" smtClean="0">
                <a:solidFill>
                  <a:srgbClr val="5F6D78"/>
                </a:solidFill>
                <a:latin typeface="方正正黑简体" pitchFamily="2" charset="-122"/>
                <a:ea typeface="方正正黑简体" pitchFamily="2" charset="-122"/>
              </a:rPr>
              <a:t>页面的逻辑脚本文件，小程序页面的逻辑代码必需包含在 Page({}) 中。</a:t>
            </a:r>
            <a:endParaRPr sz="1000" dirty="0" smtClean="0">
              <a:solidFill>
                <a:srgbClr val="5F6D78"/>
              </a:solidFill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28" name="文本框 50"/>
          <p:cNvSpPr txBox="1">
            <a:spLocks noChangeArrowheads="1"/>
          </p:cNvSpPr>
          <p:nvPr/>
        </p:nvSpPr>
        <p:spPr bwMode="auto">
          <a:xfrm>
            <a:off x="6555582" y="3173017"/>
            <a:ext cx="1668065" cy="2990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rgbClr val="5F6D78"/>
                </a:solidFill>
                <a:latin typeface="方正正黑简体" pitchFamily="2" charset="-122"/>
                <a:ea typeface="方正正黑简体" pitchFamily="2" charset="-122"/>
              </a:rPr>
              <a:t>test.json</a:t>
            </a:r>
            <a:endParaRPr lang="en-US" altLang="zh-CN" dirty="0">
              <a:solidFill>
                <a:srgbClr val="5F6D78"/>
              </a:solidFill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29" name="文本框 51"/>
          <p:cNvSpPr txBox="1">
            <a:spLocks noChangeArrowheads="1"/>
          </p:cNvSpPr>
          <p:nvPr/>
        </p:nvSpPr>
        <p:spPr bwMode="auto">
          <a:xfrm>
            <a:off x="6666310" y="3450431"/>
            <a:ext cx="1350169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1000" dirty="0" smtClean="0">
                <a:solidFill>
                  <a:srgbClr val="5F6D78"/>
                </a:solidFill>
                <a:latin typeface="方正正黑简体" pitchFamily="2" charset="-122"/>
                <a:ea typeface="方正正黑简体" pitchFamily="2" charset="-122"/>
              </a:rPr>
              <a:t>声明自定义组件名称和路径</a:t>
            </a:r>
            <a:endParaRPr lang="zh-CN" altLang="en-US" sz="1000" dirty="0" smtClean="0">
              <a:solidFill>
                <a:srgbClr val="5F6D78"/>
              </a:solidFill>
              <a:latin typeface="方正正黑简体" pitchFamily="2" charset="-122"/>
              <a:ea typeface="方正正黑简体" pitchFamily="2" charset="-122"/>
            </a:endParaRPr>
          </a:p>
        </p:txBody>
      </p:sp>
      <p:sp>
        <p:nvSpPr>
          <p:cNvPr id="30" name="文本框 2"/>
          <p:cNvSpPr txBox="1"/>
          <p:nvPr/>
        </p:nvSpPr>
        <p:spPr>
          <a:xfrm>
            <a:off x="1106805" y="105410"/>
            <a:ext cx="367474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二、项目基本目录和基本配置</a:t>
            </a:r>
            <a:endParaRPr lang="zh-CN" altLang="en-US" sz="21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79" y="105526"/>
            <a:ext cx="438224" cy="43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2" name="Group 16"/>
          <p:cNvGrpSpPr/>
          <p:nvPr/>
        </p:nvGrpSpPr>
        <p:grpSpPr>
          <a:xfrm>
            <a:off x="5187593" y="2014016"/>
            <a:ext cx="609521" cy="609600"/>
            <a:chOff x="4798031" y="2277224"/>
            <a:chExt cx="609600" cy="609600"/>
          </a:xfrm>
        </p:grpSpPr>
        <p:sp>
          <p:nvSpPr>
            <p:cNvPr id="33" name="Oval 17"/>
            <p:cNvSpPr/>
            <p:nvPr/>
          </p:nvSpPr>
          <p:spPr>
            <a:xfrm>
              <a:off x="4798031" y="2277224"/>
              <a:ext cx="609600" cy="609600"/>
            </a:xfrm>
            <a:prstGeom prst="ellipse">
              <a:avLst/>
            </a:prstGeom>
            <a:solidFill>
              <a:srgbClr val="FFC000">
                <a:alpha val="90000"/>
              </a:srgbClr>
            </a:solidFill>
            <a:ln w="63500" cmpd="sng">
              <a:solidFill>
                <a:schemeClr val="bg1"/>
              </a:solidFill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31" tIns="45716" rIns="91431" bIns="45716" rtlCol="0" anchor="ctr"/>
            <a:lstStyle/>
            <a:p>
              <a:pPr algn="ctr"/>
              <a:endParaRPr lang="en-US" sz="1015">
                <a:latin typeface="+mn-ea"/>
              </a:endParaRPr>
            </a:p>
          </p:txBody>
        </p:sp>
        <p:sp>
          <p:nvSpPr>
            <p:cNvPr id="34" name="Freeform 41"/>
            <p:cNvSpPr>
              <a:spLocks noEditPoints="1"/>
            </p:cNvSpPr>
            <p:nvPr/>
          </p:nvSpPr>
          <p:spPr bwMode="auto">
            <a:xfrm>
              <a:off x="4978701" y="2353738"/>
              <a:ext cx="248261" cy="456572"/>
            </a:xfrm>
            <a:custGeom>
              <a:avLst/>
              <a:gdLst>
                <a:gd name="T0" fmla="*/ 36 w 348"/>
                <a:gd name="T1" fmla="*/ 0 h 640"/>
                <a:gd name="T2" fmla="*/ 28 w 348"/>
                <a:gd name="T3" fmla="*/ 0 h 640"/>
                <a:gd name="T4" fmla="*/ 16 w 348"/>
                <a:gd name="T5" fmla="*/ 6 h 640"/>
                <a:gd name="T6" fmla="*/ 6 w 348"/>
                <a:gd name="T7" fmla="*/ 14 h 640"/>
                <a:gd name="T8" fmla="*/ 0 w 348"/>
                <a:gd name="T9" fmla="*/ 28 h 640"/>
                <a:gd name="T10" fmla="*/ 0 w 348"/>
                <a:gd name="T11" fmla="*/ 604 h 640"/>
                <a:gd name="T12" fmla="*/ 0 w 348"/>
                <a:gd name="T13" fmla="*/ 612 h 640"/>
                <a:gd name="T14" fmla="*/ 6 w 348"/>
                <a:gd name="T15" fmla="*/ 624 h 640"/>
                <a:gd name="T16" fmla="*/ 16 w 348"/>
                <a:gd name="T17" fmla="*/ 634 h 640"/>
                <a:gd name="T18" fmla="*/ 28 w 348"/>
                <a:gd name="T19" fmla="*/ 638 h 640"/>
                <a:gd name="T20" fmla="*/ 312 w 348"/>
                <a:gd name="T21" fmla="*/ 640 h 640"/>
                <a:gd name="T22" fmla="*/ 320 w 348"/>
                <a:gd name="T23" fmla="*/ 638 h 640"/>
                <a:gd name="T24" fmla="*/ 332 w 348"/>
                <a:gd name="T25" fmla="*/ 634 h 640"/>
                <a:gd name="T26" fmla="*/ 342 w 348"/>
                <a:gd name="T27" fmla="*/ 624 h 640"/>
                <a:gd name="T28" fmla="*/ 346 w 348"/>
                <a:gd name="T29" fmla="*/ 612 h 640"/>
                <a:gd name="T30" fmla="*/ 348 w 348"/>
                <a:gd name="T31" fmla="*/ 34 h 640"/>
                <a:gd name="T32" fmla="*/ 346 w 348"/>
                <a:gd name="T33" fmla="*/ 28 h 640"/>
                <a:gd name="T34" fmla="*/ 342 w 348"/>
                <a:gd name="T35" fmla="*/ 14 h 640"/>
                <a:gd name="T36" fmla="*/ 332 w 348"/>
                <a:gd name="T37" fmla="*/ 6 h 640"/>
                <a:gd name="T38" fmla="*/ 320 w 348"/>
                <a:gd name="T39" fmla="*/ 0 h 640"/>
                <a:gd name="T40" fmla="*/ 312 w 348"/>
                <a:gd name="T41" fmla="*/ 0 h 640"/>
                <a:gd name="T42" fmla="*/ 218 w 348"/>
                <a:gd name="T43" fmla="*/ 34 h 640"/>
                <a:gd name="T44" fmla="*/ 222 w 348"/>
                <a:gd name="T45" fmla="*/ 34 h 640"/>
                <a:gd name="T46" fmla="*/ 228 w 348"/>
                <a:gd name="T47" fmla="*/ 40 h 640"/>
                <a:gd name="T48" fmla="*/ 228 w 348"/>
                <a:gd name="T49" fmla="*/ 44 h 640"/>
                <a:gd name="T50" fmla="*/ 224 w 348"/>
                <a:gd name="T51" fmla="*/ 50 h 640"/>
                <a:gd name="T52" fmla="*/ 218 w 348"/>
                <a:gd name="T53" fmla="*/ 54 h 640"/>
                <a:gd name="T54" fmla="*/ 130 w 348"/>
                <a:gd name="T55" fmla="*/ 54 h 640"/>
                <a:gd name="T56" fmla="*/ 122 w 348"/>
                <a:gd name="T57" fmla="*/ 50 h 640"/>
                <a:gd name="T58" fmla="*/ 120 w 348"/>
                <a:gd name="T59" fmla="*/ 44 h 640"/>
                <a:gd name="T60" fmla="*/ 120 w 348"/>
                <a:gd name="T61" fmla="*/ 40 h 640"/>
                <a:gd name="T62" fmla="*/ 126 w 348"/>
                <a:gd name="T63" fmla="*/ 34 h 640"/>
                <a:gd name="T64" fmla="*/ 130 w 348"/>
                <a:gd name="T65" fmla="*/ 34 h 640"/>
                <a:gd name="T66" fmla="*/ 174 w 348"/>
                <a:gd name="T67" fmla="*/ 624 h 640"/>
                <a:gd name="T68" fmla="*/ 162 w 348"/>
                <a:gd name="T69" fmla="*/ 622 h 640"/>
                <a:gd name="T70" fmla="*/ 146 w 348"/>
                <a:gd name="T71" fmla="*/ 606 h 640"/>
                <a:gd name="T72" fmla="*/ 144 w 348"/>
                <a:gd name="T73" fmla="*/ 594 h 640"/>
                <a:gd name="T74" fmla="*/ 144 w 348"/>
                <a:gd name="T75" fmla="*/ 588 h 640"/>
                <a:gd name="T76" fmla="*/ 152 w 348"/>
                <a:gd name="T77" fmla="*/ 572 h 640"/>
                <a:gd name="T78" fmla="*/ 168 w 348"/>
                <a:gd name="T79" fmla="*/ 564 h 640"/>
                <a:gd name="T80" fmla="*/ 174 w 348"/>
                <a:gd name="T81" fmla="*/ 564 h 640"/>
                <a:gd name="T82" fmla="*/ 186 w 348"/>
                <a:gd name="T83" fmla="*/ 566 h 640"/>
                <a:gd name="T84" fmla="*/ 202 w 348"/>
                <a:gd name="T85" fmla="*/ 582 h 640"/>
                <a:gd name="T86" fmla="*/ 204 w 348"/>
                <a:gd name="T87" fmla="*/ 594 h 640"/>
                <a:gd name="T88" fmla="*/ 204 w 348"/>
                <a:gd name="T89" fmla="*/ 600 h 640"/>
                <a:gd name="T90" fmla="*/ 194 w 348"/>
                <a:gd name="T91" fmla="*/ 616 h 640"/>
                <a:gd name="T92" fmla="*/ 180 w 348"/>
                <a:gd name="T93" fmla="*/ 624 h 640"/>
                <a:gd name="T94" fmla="*/ 174 w 348"/>
                <a:gd name="T95" fmla="*/ 624 h 640"/>
                <a:gd name="T96" fmla="*/ 18 w 348"/>
                <a:gd name="T97" fmla="*/ 552 h 640"/>
                <a:gd name="T98" fmla="*/ 330 w 348"/>
                <a:gd name="T99" fmla="*/ 88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48" h="640">
                  <a:moveTo>
                    <a:pt x="312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28" y="0"/>
                  </a:lnTo>
                  <a:lnTo>
                    <a:pt x="22" y="2"/>
                  </a:lnTo>
                  <a:lnTo>
                    <a:pt x="16" y="6"/>
                  </a:lnTo>
                  <a:lnTo>
                    <a:pt x="10" y="10"/>
                  </a:lnTo>
                  <a:lnTo>
                    <a:pt x="6" y="14"/>
                  </a:lnTo>
                  <a:lnTo>
                    <a:pt x="2" y="20"/>
                  </a:lnTo>
                  <a:lnTo>
                    <a:pt x="0" y="28"/>
                  </a:lnTo>
                  <a:lnTo>
                    <a:pt x="0" y="34"/>
                  </a:lnTo>
                  <a:lnTo>
                    <a:pt x="0" y="604"/>
                  </a:lnTo>
                  <a:lnTo>
                    <a:pt x="0" y="604"/>
                  </a:lnTo>
                  <a:lnTo>
                    <a:pt x="0" y="612"/>
                  </a:lnTo>
                  <a:lnTo>
                    <a:pt x="2" y="618"/>
                  </a:lnTo>
                  <a:lnTo>
                    <a:pt x="6" y="624"/>
                  </a:lnTo>
                  <a:lnTo>
                    <a:pt x="10" y="628"/>
                  </a:lnTo>
                  <a:lnTo>
                    <a:pt x="16" y="634"/>
                  </a:lnTo>
                  <a:lnTo>
                    <a:pt x="22" y="636"/>
                  </a:lnTo>
                  <a:lnTo>
                    <a:pt x="28" y="638"/>
                  </a:lnTo>
                  <a:lnTo>
                    <a:pt x="36" y="640"/>
                  </a:lnTo>
                  <a:lnTo>
                    <a:pt x="312" y="640"/>
                  </a:lnTo>
                  <a:lnTo>
                    <a:pt x="312" y="640"/>
                  </a:lnTo>
                  <a:lnTo>
                    <a:pt x="320" y="638"/>
                  </a:lnTo>
                  <a:lnTo>
                    <a:pt x="326" y="636"/>
                  </a:lnTo>
                  <a:lnTo>
                    <a:pt x="332" y="634"/>
                  </a:lnTo>
                  <a:lnTo>
                    <a:pt x="338" y="628"/>
                  </a:lnTo>
                  <a:lnTo>
                    <a:pt x="342" y="624"/>
                  </a:lnTo>
                  <a:lnTo>
                    <a:pt x="344" y="618"/>
                  </a:lnTo>
                  <a:lnTo>
                    <a:pt x="346" y="612"/>
                  </a:lnTo>
                  <a:lnTo>
                    <a:pt x="348" y="604"/>
                  </a:lnTo>
                  <a:lnTo>
                    <a:pt x="348" y="34"/>
                  </a:lnTo>
                  <a:lnTo>
                    <a:pt x="348" y="34"/>
                  </a:lnTo>
                  <a:lnTo>
                    <a:pt x="346" y="28"/>
                  </a:lnTo>
                  <a:lnTo>
                    <a:pt x="344" y="20"/>
                  </a:lnTo>
                  <a:lnTo>
                    <a:pt x="342" y="14"/>
                  </a:lnTo>
                  <a:lnTo>
                    <a:pt x="338" y="10"/>
                  </a:lnTo>
                  <a:lnTo>
                    <a:pt x="332" y="6"/>
                  </a:lnTo>
                  <a:lnTo>
                    <a:pt x="326" y="2"/>
                  </a:lnTo>
                  <a:lnTo>
                    <a:pt x="320" y="0"/>
                  </a:lnTo>
                  <a:lnTo>
                    <a:pt x="312" y="0"/>
                  </a:lnTo>
                  <a:lnTo>
                    <a:pt x="312" y="0"/>
                  </a:lnTo>
                  <a:close/>
                  <a:moveTo>
                    <a:pt x="130" y="34"/>
                  </a:moveTo>
                  <a:lnTo>
                    <a:pt x="218" y="34"/>
                  </a:lnTo>
                  <a:lnTo>
                    <a:pt x="218" y="34"/>
                  </a:lnTo>
                  <a:lnTo>
                    <a:pt x="222" y="34"/>
                  </a:lnTo>
                  <a:lnTo>
                    <a:pt x="224" y="36"/>
                  </a:lnTo>
                  <a:lnTo>
                    <a:pt x="228" y="40"/>
                  </a:lnTo>
                  <a:lnTo>
                    <a:pt x="228" y="44"/>
                  </a:lnTo>
                  <a:lnTo>
                    <a:pt x="228" y="44"/>
                  </a:lnTo>
                  <a:lnTo>
                    <a:pt x="228" y="48"/>
                  </a:lnTo>
                  <a:lnTo>
                    <a:pt x="224" y="50"/>
                  </a:lnTo>
                  <a:lnTo>
                    <a:pt x="222" y="54"/>
                  </a:lnTo>
                  <a:lnTo>
                    <a:pt x="218" y="54"/>
                  </a:lnTo>
                  <a:lnTo>
                    <a:pt x="130" y="54"/>
                  </a:lnTo>
                  <a:lnTo>
                    <a:pt x="130" y="54"/>
                  </a:lnTo>
                  <a:lnTo>
                    <a:pt x="126" y="54"/>
                  </a:lnTo>
                  <a:lnTo>
                    <a:pt x="122" y="50"/>
                  </a:lnTo>
                  <a:lnTo>
                    <a:pt x="120" y="48"/>
                  </a:lnTo>
                  <a:lnTo>
                    <a:pt x="120" y="44"/>
                  </a:lnTo>
                  <a:lnTo>
                    <a:pt x="120" y="44"/>
                  </a:lnTo>
                  <a:lnTo>
                    <a:pt x="120" y="40"/>
                  </a:lnTo>
                  <a:lnTo>
                    <a:pt x="122" y="36"/>
                  </a:lnTo>
                  <a:lnTo>
                    <a:pt x="126" y="34"/>
                  </a:lnTo>
                  <a:lnTo>
                    <a:pt x="130" y="34"/>
                  </a:lnTo>
                  <a:lnTo>
                    <a:pt x="130" y="34"/>
                  </a:lnTo>
                  <a:close/>
                  <a:moveTo>
                    <a:pt x="174" y="624"/>
                  </a:moveTo>
                  <a:lnTo>
                    <a:pt x="174" y="624"/>
                  </a:lnTo>
                  <a:lnTo>
                    <a:pt x="168" y="624"/>
                  </a:lnTo>
                  <a:lnTo>
                    <a:pt x="162" y="622"/>
                  </a:lnTo>
                  <a:lnTo>
                    <a:pt x="152" y="616"/>
                  </a:lnTo>
                  <a:lnTo>
                    <a:pt x="146" y="606"/>
                  </a:lnTo>
                  <a:lnTo>
                    <a:pt x="144" y="600"/>
                  </a:lnTo>
                  <a:lnTo>
                    <a:pt x="144" y="594"/>
                  </a:lnTo>
                  <a:lnTo>
                    <a:pt x="144" y="594"/>
                  </a:lnTo>
                  <a:lnTo>
                    <a:pt x="144" y="588"/>
                  </a:lnTo>
                  <a:lnTo>
                    <a:pt x="146" y="582"/>
                  </a:lnTo>
                  <a:lnTo>
                    <a:pt x="152" y="572"/>
                  </a:lnTo>
                  <a:lnTo>
                    <a:pt x="162" y="566"/>
                  </a:lnTo>
                  <a:lnTo>
                    <a:pt x="168" y="564"/>
                  </a:lnTo>
                  <a:lnTo>
                    <a:pt x="174" y="564"/>
                  </a:lnTo>
                  <a:lnTo>
                    <a:pt x="174" y="564"/>
                  </a:lnTo>
                  <a:lnTo>
                    <a:pt x="180" y="564"/>
                  </a:lnTo>
                  <a:lnTo>
                    <a:pt x="186" y="566"/>
                  </a:lnTo>
                  <a:lnTo>
                    <a:pt x="194" y="572"/>
                  </a:lnTo>
                  <a:lnTo>
                    <a:pt x="202" y="582"/>
                  </a:lnTo>
                  <a:lnTo>
                    <a:pt x="204" y="588"/>
                  </a:lnTo>
                  <a:lnTo>
                    <a:pt x="204" y="594"/>
                  </a:lnTo>
                  <a:lnTo>
                    <a:pt x="204" y="594"/>
                  </a:lnTo>
                  <a:lnTo>
                    <a:pt x="204" y="600"/>
                  </a:lnTo>
                  <a:lnTo>
                    <a:pt x="202" y="606"/>
                  </a:lnTo>
                  <a:lnTo>
                    <a:pt x="194" y="616"/>
                  </a:lnTo>
                  <a:lnTo>
                    <a:pt x="186" y="622"/>
                  </a:lnTo>
                  <a:lnTo>
                    <a:pt x="180" y="624"/>
                  </a:lnTo>
                  <a:lnTo>
                    <a:pt x="174" y="624"/>
                  </a:lnTo>
                  <a:lnTo>
                    <a:pt x="174" y="624"/>
                  </a:lnTo>
                  <a:close/>
                  <a:moveTo>
                    <a:pt x="330" y="552"/>
                  </a:moveTo>
                  <a:lnTo>
                    <a:pt x="18" y="552"/>
                  </a:lnTo>
                  <a:lnTo>
                    <a:pt x="18" y="88"/>
                  </a:lnTo>
                  <a:lnTo>
                    <a:pt x="330" y="88"/>
                  </a:lnTo>
                  <a:lnTo>
                    <a:pt x="330" y="55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1015">
                <a:latin typeface="+mn-ea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78635" y="769350"/>
            <a:ext cx="23105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5F6D78"/>
                </a:solidFill>
                <a:latin typeface="方正正黑简体" pitchFamily="2" charset="-122"/>
                <a:ea typeface="方正正黑简体" pitchFamily="2" charset="-122"/>
              </a:rPr>
              <a:t>基本配置</a:t>
            </a:r>
            <a:endParaRPr lang="zh-CN" altLang="en-US" sz="2000" b="1" dirty="0">
              <a:solidFill>
                <a:srgbClr val="5F6D78"/>
              </a:solidFill>
              <a:latin typeface="方正正黑简体" pitchFamily="2" charset="-122"/>
              <a:ea typeface="方正正黑简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5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500"/>
                            </p:stCondLst>
                            <p:childTnLst>
                              <p:par>
                                <p:cTn id="8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 tmFilter="0,0; .5, 1; 1, 1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utoUpdateAnimBg="0"/>
      <p:bldP spid="9" grpId="0" animBg="1" autoUpdateAnimBg="0"/>
      <p:bldP spid="10" grpId="0" animBg="1" autoUpdateAnimBg="0"/>
      <p:bldP spid="11" grpId="0" animBg="1" autoUpdateAnimBg="0"/>
      <p:bldP spid="22" grpId="0" autoUpdateAnimBg="0"/>
      <p:bldP spid="23" grpId="0" autoUpdateAnimBg="0"/>
      <p:bldP spid="24" grpId="0" autoUpdateAnimBg="0"/>
      <p:bldP spid="25" grpId="0" autoUpdateAnimBg="0"/>
      <p:bldP spid="26" grpId="0" autoUpdateAnimBg="0"/>
      <p:bldP spid="27" grpId="0" autoUpdateAnimBg="0"/>
      <p:bldP spid="28" grpId="0" autoUpdateAnimBg="0"/>
      <p:bldP spid="29" grpId="0" autoUpdateAnimBg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" y="1"/>
            <a:ext cx="9143136" cy="5143499"/>
          </a:xfrm>
          <a:prstGeom prst="rect">
            <a:avLst/>
          </a:prstGeom>
        </p:spPr>
      </p:pic>
      <p:sp>
        <p:nvSpPr>
          <p:cNvPr id="3" name="圆角矩形 2"/>
          <p:cNvSpPr/>
          <p:nvPr/>
        </p:nvSpPr>
        <p:spPr>
          <a:xfrm>
            <a:off x="4090625" y="1180424"/>
            <a:ext cx="384745" cy="383428"/>
          </a:xfrm>
          <a:prstGeom prst="roundRect">
            <a:avLst/>
          </a:prstGeom>
          <a:solidFill>
            <a:srgbClr val="6699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anchor="ctr"/>
          <a:lstStyle/>
          <a:p>
            <a:pPr algn="ctr"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1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751848" y="1180424"/>
            <a:ext cx="2806850" cy="383428"/>
            <a:chOff x="6339097" y="1573726"/>
            <a:chExt cx="3744416" cy="511504"/>
          </a:xfrm>
        </p:grpSpPr>
        <p:sp>
          <p:nvSpPr>
            <p:cNvPr id="5" name="圆角矩形 4"/>
            <p:cNvSpPr/>
            <p:nvPr/>
          </p:nvSpPr>
          <p:spPr>
            <a:xfrm>
              <a:off x="6339097" y="1573726"/>
              <a:ext cx="3744416" cy="511504"/>
            </a:xfrm>
            <a:prstGeom prst="roundRect">
              <a:avLst/>
            </a:prstGeom>
            <a:solidFill>
              <a:srgbClr val="6699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anchor="ctr"/>
            <a:lstStyle/>
            <a:p>
              <a:pPr algn="ctr">
                <a:defRPr/>
              </a:pPr>
              <a:endParaRPr lang="zh-CN" altLang="en-US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6723684" y="1614387"/>
              <a:ext cx="3218162" cy="427790"/>
            </a:xfrm>
            <a:prstGeom prst="rect">
              <a:avLst/>
            </a:prstGeom>
          </p:spPr>
          <p:txBody>
            <a:bodyPr wrap="square" lIns="91422" tIns="45711" rIns="91422" bIns="45711">
              <a:spAutoFit/>
            </a:bodyPr>
            <a:lstStyle/>
            <a:p>
              <a:pPr>
                <a:defRPr/>
              </a:pPr>
              <a:r>
                <a:rPr lang="zh-CN" altLang="zh-CN" sz="15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前期准备工作及项目搭建</a:t>
              </a:r>
              <a:endParaRPr lang="zh-CN" altLang="zh-CN" sz="15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4090625" y="1807436"/>
            <a:ext cx="384745" cy="383428"/>
          </a:xfrm>
          <a:prstGeom prst="roundRect">
            <a:avLst/>
          </a:prstGeom>
          <a:solidFill>
            <a:srgbClr val="6699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anchor="ctr"/>
          <a:lstStyle/>
          <a:p>
            <a:pPr algn="ctr"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747269" y="1806801"/>
            <a:ext cx="2806850" cy="383428"/>
            <a:chOff x="6315199" y="2410178"/>
            <a:chExt cx="3744416" cy="511504"/>
          </a:xfrm>
        </p:grpSpPr>
        <p:sp>
          <p:nvSpPr>
            <p:cNvPr id="9" name="圆角矩形 8"/>
            <p:cNvSpPr/>
            <p:nvPr/>
          </p:nvSpPr>
          <p:spPr>
            <a:xfrm>
              <a:off x="6315199" y="2410178"/>
              <a:ext cx="3744416" cy="511504"/>
            </a:xfrm>
            <a:prstGeom prst="roundRect">
              <a:avLst/>
            </a:prstGeom>
            <a:solidFill>
              <a:srgbClr val="6699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anchor="ctr"/>
            <a:lstStyle/>
            <a:p>
              <a:pPr algn="ctr">
                <a:defRPr/>
              </a:pPr>
              <a:endParaRPr lang="zh-CN" altLang="en-US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747224" y="2450839"/>
              <a:ext cx="3176654" cy="427790"/>
            </a:xfrm>
            <a:prstGeom prst="rect">
              <a:avLst/>
            </a:prstGeom>
          </p:spPr>
          <p:txBody>
            <a:bodyPr wrap="square" lIns="91422" tIns="45711" rIns="91422" bIns="45711">
              <a:spAutoFit/>
            </a:bodyPr>
            <a:lstStyle/>
            <a:p>
              <a:pPr>
                <a:defRPr/>
              </a:pPr>
              <a:r>
                <a:rPr lang="zh-CN" altLang="en-US" sz="15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项目基本目录和基础配置</a:t>
              </a:r>
              <a:endParaRPr lang="zh-CN" altLang="zh-CN" sz="15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圆角矩形 10"/>
          <p:cNvSpPr/>
          <p:nvPr/>
        </p:nvSpPr>
        <p:spPr>
          <a:xfrm>
            <a:off x="4090625" y="2471480"/>
            <a:ext cx="384745" cy="383428"/>
          </a:xfrm>
          <a:prstGeom prst="roundRect">
            <a:avLst/>
          </a:prstGeom>
          <a:solidFill>
            <a:srgbClr val="6699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anchor="ctr"/>
          <a:lstStyle/>
          <a:p>
            <a:pPr algn="ctr"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3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751848" y="2470845"/>
            <a:ext cx="2806850" cy="383428"/>
            <a:chOff x="6339097" y="3296031"/>
            <a:chExt cx="3744416" cy="511504"/>
          </a:xfrm>
        </p:grpSpPr>
        <p:sp>
          <p:nvSpPr>
            <p:cNvPr id="13" name="圆角矩形 12"/>
            <p:cNvSpPr/>
            <p:nvPr/>
          </p:nvSpPr>
          <p:spPr>
            <a:xfrm>
              <a:off x="6339097" y="3296031"/>
              <a:ext cx="3744416" cy="511504"/>
            </a:xfrm>
            <a:prstGeom prst="roundRect">
              <a:avLst/>
            </a:prstGeom>
            <a:solidFill>
              <a:srgbClr val="6699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anchor="ctr"/>
            <a:lstStyle/>
            <a:p>
              <a:pPr algn="ctr">
                <a:defRPr/>
              </a:pPr>
              <a:endParaRPr lang="zh-CN" altLang="en-US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6723684" y="3336692"/>
              <a:ext cx="3025869" cy="427790"/>
            </a:xfrm>
            <a:prstGeom prst="rect">
              <a:avLst/>
            </a:prstGeom>
          </p:spPr>
          <p:txBody>
            <a:bodyPr wrap="square" lIns="91422" tIns="45711" rIns="91422" bIns="45711">
              <a:spAutoFit/>
            </a:bodyPr>
            <a:lstStyle/>
            <a:p>
              <a:pPr>
                <a:defRPr/>
              </a:pPr>
              <a:r>
                <a:rPr lang="zh-CN" altLang="en-US" sz="15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基本语法、</a:t>
              </a:r>
              <a:r>
                <a:rPr lang="en-US" altLang="zh-CN" sz="15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UI</a:t>
              </a:r>
              <a:r>
                <a:rPr lang="zh-CN" altLang="en-US" sz="15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组件和</a:t>
              </a:r>
              <a:r>
                <a:rPr lang="en-US" altLang="zh-CN" sz="15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API</a:t>
              </a:r>
              <a:endParaRPr lang="zh-CN" altLang="zh-CN" sz="15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圆角矩形 14"/>
          <p:cNvSpPr/>
          <p:nvPr/>
        </p:nvSpPr>
        <p:spPr>
          <a:xfrm>
            <a:off x="4090625" y="3134789"/>
            <a:ext cx="384745" cy="383428"/>
          </a:xfrm>
          <a:prstGeom prst="roundRect">
            <a:avLst/>
          </a:prstGeom>
          <a:solidFill>
            <a:srgbClr val="6699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anchor="ctr"/>
          <a:lstStyle/>
          <a:p>
            <a:pPr algn="ctr"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4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751848" y="3134789"/>
            <a:ext cx="2806850" cy="383428"/>
            <a:chOff x="6339097" y="4180903"/>
            <a:chExt cx="3744416" cy="511504"/>
          </a:xfrm>
        </p:grpSpPr>
        <p:sp>
          <p:nvSpPr>
            <p:cNvPr id="17" name="圆角矩形 16"/>
            <p:cNvSpPr/>
            <p:nvPr/>
          </p:nvSpPr>
          <p:spPr>
            <a:xfrm>
              <a:off x="6339097" y="4180903"/>
              <a:ext cx="3744416" cy="511504"/>
            </a:xfrm>
            <a:prstGeom prst="roundRect">
              <a:avLst/>
            </a:prstGeom>
            <a:solidFill>
              <a:srgbClr val="6699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anchor="ctr"/>
            <a:lstStyle/>
            <a:p>
              <a:pPr algn="ctr">
                <a:defRPr/>
              </a:pPr>
              <a:endParaRPr lang="zh-CN" altLang="en-US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6723684" y="4221564"/>
              <a:ext cx="3025869" cy="427790"/>
            </a:xfrm>
            <a:prstGeom prst="rect">
              <a:avLst/>
            </a:prstGeom>
          </p:spPr>
          <p:txBody>
            <a:bodyPr wrap="square" lIns="91422" tIns="45711" rIns="91422" bIns="45711">
              <a:spAutoFit/>
            </a:bodyPr>
            <a:lstStyle/>
            <a:p>
              <a:pPr>
                <a:defRPr/>
              </a:pPr>
              <a:r>
                <a:rPr lang="zh-CN" altLang="zh-CN" sz="15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云服务和后端接口调用</a:t>
              </a:r>
              <a:endParaRPr lang="zh-CN" altLang="zh-CN" sz="15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圆角矩形 18"/>
          <p:cNvSpPr/>
          <p:nvPr/>
        </p:nvSpPr>
        <p:spPr>
          <a:xfrm>
            <a:off x="4090722" y="3791881"/>
            <a:ext cx="384745" cy="383428"/>
          </a:xfrm>
          <a:prstGeom prst="roundRect">
            <a:avLst/>
          </a:prstGeom>
          <a:solidFill>
            <a:srgbClr val="6699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anchor="ctr"/>
          <a:lstStyle/>
          <a:p>
            <a:pPr algn="ctr">
              <a:defRPr/>
            </a:pPr>
            <a:r>
              <a:rPr lang="en-US" altLang="zh-CN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rPr>
              <a:t>5</a:t>
            </a:r>
            <a:endParaRPr lang="zh-CN" altLang="en-US" sz="2700" dirty="0">
              <a:latin typeface="+mj-lt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751848" y="3791881"/>
            <a:ext cx="2806850" cy="383428"/>
            <a:chOff x="6339097" y="5057483"/>
            <a:chExt cx="3744416" cy="511504"/>
          </a:xfrm>
        </p:grpSpPr>
        <p:sp>
          <p:nvSpPr>
            <p:cNvPr id="21" name="圆角矩形 20"/>
            <p:cNvSpPr/>
            <p:nvPr/>
          </p:nvSpPr>
          <p:spPr>
            <a:xfrm>
              <a:off x="6339097" y="5057483"/>
              <a:ext cx="3744416" cy="511504"/>
            </a:xfrm>
            <a:prstGeom prst="roundRect">
              <a:avLst/>
            </a:prstGeom>
            <a:solidFill>
              <a:srgbClr val="669900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22" tIns="45711" rIns="91422" bIns="45711" anchor="ctr"/>
            <a:lstStyle/>
            <a:p>
              <a:pPr algn="ctr">
                <a:defRPr/>
              </a:pPr>
              <a:endParaRPr lang="zh-CN" altLang="en-US" sz="2700" dirty="0">
                <a:latin typeface="+mj-lt"/>
                <a:ea typeface="Arial Unicode MS" panose="020B0604020202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723478" y="5085978"/>
              <a:ext cx="2736174" cy="427790"/>
            </a:xfrm>
            <a:prstGeom prst="rect">
              <a:avLst/>
            </a:prstGeom>
          </p:spPr>
          <p:txBody>
            <a:bodyPr wrap="square" lIns="91422" tIns="45711" rIns="91422" bIns="45711">
              <a:spAutoFit/>
            </a:bodyPr>
            <a:lstStyle/>
            <a:p>
              <a:pPr>
                <a:defRPr/>
              </a:pPr>
              <a:r>
                <a:rPr lang="zh-CN" altLang="zh-CN" sz="1500" b="1" kern="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  <a:sym typeface="+mn-ea"/>
                </a:rPr>
                <a:t>项目上线部署</a:t>
              </a:r>
              <a:endParaRPr lang="zh-CN" altLang="zh-CN" sz="1500" b="1" kern="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TextBox 21"/>
          <p:cNvSpPr txBox="1"/>
          <p:nvPr/>
        </p:nvSpPr>
        <p:spPr>
          <a:xfrm>
            <a:off x="145813" y="1664552"/>
            <a:ext cx="2105138" cy="1015186"/>
          </a:xfrm>
          <a:prstGeom prst="rect">
            <a:avLst/>
          </a:prstGeom>
          <a:noFill/>
        </p:spPr>
        <p:txBody>
          <a:bodyPr wrap="square" lIns="91413" tIns="45706" rIns="91413" bIns="45706">
            <a:spAutoFit/>
          </a:bodyPr>
          <a:lstStyle/>
          <a:p>
            <a:pPr algn="r">
              <a:defRPr/>
            </a:pPr>
            <a:r>
              <a:rPr lang="zh-CN" altLang="en-US" sz="3600" b="1" spc="150" dirty="0">
                <a:solidFill>
                  <a:srgbClr val="66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endParaRPr lang="en-US" altLang="zh-CN" sz="3600" b="1" spc="150" dirty="0">
              <a:solidFill>
                <a:srgbClr val="66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>
              <a:defRPr/>
            </a:pPr>
            <a:r>
              <a:rPr lang="en-US" altLang="zh-CN" sz="2400" b="1" spc="150" dirty="0">
                <a:solidFill>
                  <a:srgbClr val="6699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400" b="1" spc="150" dirty="0">
              <a:solidFill>
                <a:srgbClr val="6699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下箭头 23"/>
          <p:cNvSpPr/>
          <p:nvPr/>
        </p:nvSpPr>
        <p:spPr>
          <a:xfrm rot="16200000">
            <a:off x="3207466" y="2424903"/>
            <a:ext cx="431823" cy="509606"/>
          </a:xfrm>
          <a:prstGeom prst="downArrow">
            <a:avLst/>
          </a:prstGeom>
          <a:solidFill>
            <a:srgbClr val="66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1171393" y="519997"/>
            <a:ext cx="7972607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682"/>
          <p:cNvSpPr txBox="1"/>
          <p:nvPr/>
        </p:nvSpPr>
        <p:spPr>
          <a:xfrm>
            <a:off x="1597205" y="2336232"/>
            <a:ext cx="93487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r>
              <a:rPr lang="en-US" altLang="zh-CN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18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个版本</a:t>
            </a:r>
            <a:endParaRPr lang="en-US" altLang="zh-CN" sz="1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TextBox 682"/>
          <p:cNvSpPr txBox="1"/>
          <p:nvPr/>
        </p:nvSpPr>
        <p:spPr>
          <a:xfrm>
            <a:off x="3169388" y="3066720"/>
            <a:ext cx="934871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40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dirty="0" smtClean="0">
                <a:solidFill>
                  <a:schemeClr val="bg1"/>
                </a:solidFill>
              </a:rPr>
              <a:t>14</a:t>
            </a:r>
            <a:r>
              <a:rPr lang="zh-CN" altLang="en-US" sz="1400" dirty="0" smtClean="0">
                <a:solidFill>
                  <a:schemeClr val="bg1"/>
                </a:solidFill>
              </a:rPr>
              <a:t>个版本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4" name="TextBox 682"/>
          <p:cNvSpPr txBox="1"/>
          <p:nvPr/>
        </p:nvSpPr>
        <p:spPr>
          <a:xfrm>
            <a:off x="4833941" y="3640046"/>
            <a:ext cx="829073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40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400" dirty="0">
                <a:solidFill>
                  <a:schemeClr val="bg1"/>
                </a:solidFill>
              </a:rPr>
              <a:t>8</a:t>
            </a:r>
            <a:r>
              <a:rPr lang="zh-CN" altLang="en-US" sz="1400" dirty="0" smtClean="0">
                <a:solidFill>
                  <a:schemeClr val="bg1"/>
                </a:solidFill>
              </a:rPr>
              <a:t>个版本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15" name="TextBox 682"/>
          <p:cNvSpPr txBox="1"/>
          <p:nvPr/>
        </p:nvSpPr>
        <p:spPr>
          <a:xfrm>
            <a:off x="6419930" y="1624767"/>
            <a:ext cx="1114408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40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400" dirty="0" smtClean="0">
                <a:solidFill>
                  <a:schemeClr val="bg1"/>
                </a:solidFill>
              </a:rPr>
              <a:t>共</a:t>
            </a:r>
            <a:r>
              <a:rPr lang="en-US" altLang="zh-CN" sz="1400" dirty="0">
                <a:solidFill>
                  <a:schemeClr val="bg1"/>
                </a:solidFill>
              </a:rPr>
              <a:t>2</a:t>
            </a:r>
            <a:r>
              <a:rPr lang="en-US" altLang="zh-CN" sz="1400" dirty="0" smtClean="0">
                <a:solidFill>
                  <a:schemeClr val="bg1"/>
                </a:solidFill>
              </a:rPr>
              <a:t>6</a:t>
            </a:r>
            <a:r>
              <a:rPr lang="zh-CN" altLang="en-US" sz="1400" dirty="0" smtClean="0">
                <a:solidFill>
                  <a:schemeClr val="bg1"/>
                </a:solidFill>
              </a:rPr>
              <a:t>个版本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1" name="文本框 2"/>
          <p:cNvSpPr txBox="1"/>
          <p:nvPr/>
        </p:nvSpPr>
        <p:spPr>
          <a:xfrm>
            <a:off x="1127760" y="105410"/>
            <a:ext cx="377253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三、基本语法、</a:t>
            </a:r>
            <a:r>
              <a:rPr lang="en-US" altLang="zh-CN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组件和</a:t>
            </a:r>
            <a:r>
              <a:rPr lang="en-US" altLang="zh-CN" sz="2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endParaRPr lang="en-US" altLang="zh-CN" sz="21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79" y="105526"/>
            <a:ext cx="438224" cy="438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433705" y="543560"/>
            <a:ext cx="8495665" cy="46615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、基本语法</a:t>
            </a:r>
            <a:endParaRPr lang="zh-CN" altLang="en-US"/>
          </a:p>
          <a:p>
            <a:r>
              <a:rPr lang="en-US" altLang="zh-CN"/>
              <a:t>    </a:t>
            </a:r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）内容：数据绑定使用 Mustache 语法将变量用两对大括号（{{}}）封装，可以在多种语法场景下使用。</a:t>
            </a:r>
            <a:endParaRPr lang="zh-CN" altLang="en-US"/>
          </a:p>
          <a:p>
            <a:r>
              <a:rPr lang="en-US" altLang="zh-CN"/>
              <a:t>	axml :  &lt;view&gt; {{ message }} &lt;/view&gt;</a:t>
            </a:r>
            <a:endParaRPr lang="en-US" altLang="zh-CN"/>
          </a:p>
          <a:p>
            <a:r>
              <a:rPr lang="en-US" altLang="zh-CN"/>
              <a:t>                  js:        Page({</a:t>
            </a:r>
            <a:endParaRPr lang="en-US" altLang="zh-CN"/>
          </a:p>
          <a:p>
            <a:r>
              <a:rPr lang="en-US" altLang="zh-CN"/>
              <a:t>                                 data: {</a:t>
            </a:r>
            <a:endParaRPr lang="en-US" altLang="zh-CN"/>
          </a:p>
          <a:p>
            <a:r>
              <a:rPr lang="en-US" altLang="zh-CN"/>
              <a:t>                                      message: 'Hello alipay!',</a:t>
            </a:r>
            <a:endParaRPr lang="en-US" altLang="zh-CN"/>
          </a:p>
          <a:p>
            <a:r>
              <a:rPr lang="en-US" altLang="zh-CN"/>
              <a:t>                                 },</a:t>
            </a:r>
            <a:endParaRPr lang="en-US" altLang="zh-CN"/>
          </a:p>
          <a:p>
            <a:r>
              <a:rPr lang="en-US" altLang="zh-CN"/>
              <a:t>                              });</a:t>
            </a:r>
            <a:endParaRPr lang="en-US" altLang="zh-CN"/>
          </a:p>
          <a:p>
            <a:r>
              <a:rPr lang="en-US" altLang="zh-CN"/>
              <a:t>     </a:t>
            </a:r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）组件属性</a:t>
            </a:r>
            <a:r>
              <a:rPr lang="en-US" altLang="zh-CN"/>
              <a:t>:组件属性需使用双引号（""）封装。</a:t>
            </a:r>
            <a:endParaRPr lang="en-US" altLang="zh-CN"/>
          </a:p>
          <a:p>
            <a:r>
              <a:rPr lang="en-US" altLang="zh-CN"/>
              <a:t>	axml:    &lt;view id="item-{{id}}"&gt; &lt;/view&gt;</a:t>
            </a:r>
            <a:endParaRPr lang="en-US" altLang="zh-CN"/>
          </a:p>
          <a:p>
            <a:r>
              <a:rPr lang="en-US" altLang="zh-CN"/>
              <a:t>                  js:         Page({</a:t>
            </a:r>
            <a:endParaRPr lang="en-US" altLang="zh-CN"/>
          </a:p>
          <a:p>
            <a:r>
              <a:rPr lang="en-US" altLang="zh-CN"/>
              <a:t>                                  data: {</a:t>
            </a:r>
            <a:endParaRPr lang="en-US" altLang="zh-CN"/>
          </a:p>
          <a:p>
            <a:r>
              <a:rPr lang="en-US" altLang="zh-CN"/>
              <a:t>                                       id: 0,</a:t>
            </a:r>
            <a:endParaRPr lang="en-US" altLang="zh-CN"/>
          </a:p>
          <a:p>
            <a:r>
              <a:rPr lang="en-US" altLang="zh-CN"/>
              <a:t>                                  },</a:t>
            </a:r>
            <a:endParaRPr lang="en-US" altLang="zh-CN"/>
          </a:p>
          <a:p>
            <a:r>
              <a:rPr lang="en-US" altLang="zh-CN"/>
              <a:t>                                });</a:t>
            </a:r>
            <a:endParaRPr lang="en-US" altLang="zh-CN"/>
          </a:p>
          <a:p>
            <a:r>
              <a:rPr lang="en-US" altLang="zh-CN"/>
              <a:t>      </a:t>
            </a:r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）组合：可在 Mustache 语法内直接进行组合，构成新的对象或者数组。</a:t>
            </a:r>
            <a:endParaRPr lang="zh-CN" altLang="en-US"/>
          </a:p>
          <a:p>
            <a:r>
              <a:rPr lang="zh-CN" altLang="en-US"/>
              <a:t>              </a:t>
            </a:r>
            <a:r>
              <a:rPr lang="en-US" altLang="zh-CN"/>
              <a:t>axml</a:t>
            </a:r>
            <a:r>
              <a:rPr lang="zh-CN" altLang="en-US"/>
              <a:t>：&lt;view a:for="{{[zero, 1, 2, 3, 4]}}"&gt; {{item}} &lt;/view&gt;</a:t>
            </a:r>
            <a:endParaRPr lang="zh-CN" altLang="en-US"/>
          </a:p>
          <a:p>
            <a:r>
              <a:rPr lang="en-US" altLang="zh-CN"/>
              <a:t>              js:         Page({</a:t>
            </a:r>
            <a:endParaRPr lang="en-US" altLang="zh-CN"/>
          </a:p>
          <a:p>
            <a:r>
              <a:rPr lang="en-US" altLang="zh-CN"/>
              <a:t>                               data: {</a:t>
            </a:r>
            <a:endParaRPr lang="en-US" altLang="zh-CN"/>
          </a:p>
          <a:p>
            <a:r>
              <a:rPr lang="en-US" altLang="zh-CN"/>
              <a:t>                                   zero: 0,</a:t>
            </a:r>
            <a:endParaRPr lang="en-US" altLang="zh-CN"/>
          </a:p>
          <a:p>
            <a:r>
              <a:rPr lang="en-US" altLang="zh-CN"/>
              <a:t>                               },</a:t>
            </a:r>
            <a:endParaRPr lang="en-US" altLang="zh-CN"/>
          </a:p>
          <a:p>
            <a:r>
              <a:rPr lang="en-US" altLang="zh-CN"/>
              <a:t>                           });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fad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4212</Words>
  <Application>WPS 演示</Application>
  <PresentationFormat>全屏显示(16:9)</PresentationFormat>
  <Paragraphs>347</Paragraphs>
  <Slides>18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4" baseType="lpstr">
      <vt:lpstr>Arial</vt:lpstr>
      <vt:lpstr>宋体</vt:lpstr>
      <vt:lpstr>Wingdings</vt:lpstr>
      <vt:lpstr>微软雅黑</vt:lpstr>
      <vt:lpstr>仿宋_GB2312</vt:lpstr>
      <vt:lpstr>方正大黑简体</vt:lpstr>
      <vt:lpstr>黑体</vt:lpstr>
      <vt:lpstr>Arial Unicode MS</vt:lpstr>
      <vt:lpstr>Times New Roman</vt:lpstr>
      <vt:lpstr>Calibri</vt:lpstr>
      <vt:lpstr>方正正黑简体</vt:lpstr>
      <vt:lpstr>Swiss911 UCm BT</vt:lpstr>
      <vt:lpstr>Arial Unicode MS</vt:lpstr>
      <vt:lpstr>Calibri Light</vt:lpstr>
      <vt:lpstr>仿宋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kk</dc:creator>
  <cp:lastModifiedBy>admin</cp:lastModifiedBy>
  <cp:revision>161</cp:revision>
  <dcterms:created xsi:type="dcterms:W3CDTF">2016-11-14T11:07:00Z</dcterms:created>
  <dcterms:modified xsi:type="dcterms:W3CDTF">2019-09-25T06:04:22Z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2052-11.1.0.8976</vt:lpwstr>
  </property>
</Properties>
</file>